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3" r:id="rId1"/>
  </p:sldMasterIdLst>
  <p:notesMasterIdLst>
    <p:notesMasterId r:id="rId11"/>
  </p:notesMasterIdLst>
  <p:sldIdLst>
    <p:sldId id="256" r:id="rId2"/>
    <p:sldId id="805" r:id="rId3"/>
    <p:sldId id="257" r:id="rId4"/>
    <p:sldId id="381" r:id="rId5"/>
    <p:sldId id="807" r:id="rId6"/>
    <p:sldId id="382" r:id="rId7"/>
    <p:sldId id="387" r:id="rId8"/>
    <p:sldId id="383" r:id="rId9"/>
    <p:sldId id="80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CEEC"/>
    <a:srgbClr val="008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5"/>
    <p:restoredTop sz="95781"/>
  </p:normalViewPr>
  <p:slideViewPr>
    <p:cSldViewPr snapToGrid="0">
      <p:cViewPr varScale="1">
        <p:scale>
          <a:sx n="106" d="100"/>
          <a:sy n="106" d="100"/>
        </p:scale>
        <p:origin x="10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5T19:59:07.780"/>
    </inkml:context>
    <inkml:brush xml:id="br0">
      <inkml:brushProperty name="width" value="0.035" units="cm"/>
      <inkml:brushProperty name="height" value="0.035" units="cm"/>
      <inkml:brushProperty name="color" value="#E71224"/>
    </inkml:brush>
  </inkml:definitions>
  <inkml:trace contextRef="#ctx0" brushRef="#br0">12 1 16955,'-7'0'0,"2"0"0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89DCA-4C78-0A44-B351-2CE30364015B}" type="datetimeFigureOut">
              <a:rPr lang="en-US" smtClean="0"/>
              <a:t>2/28/24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D5A10-CF90-7A4D-A438-E1336D781452}" type="slidenum">
              <a:rPr lang="en-US" smtClean="0"/>
              <a:t>‹#›</a:t>
            </a:fld>
            <a:endParaRPr lang="en-US"/>
          </a:p>
        </p:txBody>
      </p:sp>
    </p:spTree>
    <p:extLst>
      <p:ext uri="{BB962C8B-B14F-4D97-AF65-F5344CB8AC3E}">
        <p14:creationId xmlns:p14="http://schemas.microsoft.com/office/powerpoint/2010/main" val="428986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rtl="0" eaLnBrk="1" fontAlgn="auto" latinLnBrk="0" hangingPunct="1">
              <a:lnSpc>
                <a:spcPct val="100000"/>
              </a:lnSpc>
              <a:spcBef>
                <a:spcPts val="0"/>
              </a:spcBef>
              <a:spcAft>
                <a:spcPts val="0"/>
              </a:spcAft>
              <a:buClrTx/>
              <a:buSzTx/>
              <a:buFont typeface="Graphik" panose="020B0604020202020204" pitchFamily="34" charset="0"/>
              <a:buChar char="•"/>
              <a:tabLst/>
              <a:defRPr/>
            </a:pPr>
            <a:r>
              <a:rPr lang="en-US" dirty="0"/>
              <a:t>Ensure the titles</a:t>
            </a:r>
            <a:r>
              <a:rPr lang="en-US" baseline="0" dirty="0"/>
              <a:t> are not duplicated. Please check the set of best practices.</a:t>
            </a:r>
            <a:endParaRPr lang="en-US" dirty="0"/>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246700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D5A10-CF90-7A4D-A438-E1336D781452}" type="slidenum">
              <a:rPr lang="en-US" smtClean="0"/>
              <a:t>7</a:t>
            </a:fld>
            <a:endParaRPr lang="en-US"/>
          </a:p>
        </p:txBody>
      </p:sp>
    </p:spTree>
    <p:extLst>
      <p:ext uri="{BB962C8B-B14F-4D97-AF65-F5344CB8AC3E}">
        <p14:creationId xmlns:p14="http://schemas.microsoft.com/office/powerpoint/2010/main" val="237932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976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777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857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2" name="Text Placeholder 2">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Text Placeholder 3">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4">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3" name="Text Placeholder 5">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6" name="Content Placeholder 6">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6" name="Date Placeholder 5">
            <a:extLst>
              <a:ext uri="{FF2B5EF4-FFF2-40B4-BE49-F238E27FC236}">
                <a16:creationId xmlns:a16="http://schemas.microsoft.com/office/drawing/2014/main" id="{6B8E2EFD-D01A-468E-A8E7-A6C91ED6C879}"/>
              </a:ext>
            </a:extLst>
          </p:cNvPr>
          <p:cNvSpPr>
            <a:spLocks noGrp="1"/>
          </p:cNvSpPr>
          <p:nvPr>
            <p:ph type="dt" sz="half" idx="19"/>
          </p:nvPr>
        </p:nvSpPr>
        <p:spPr/>
        <p:txBody>
          <a:bodyPr/>
          <a:lstStyle/>
          <a:p>
            <a:endParaRPr lang="en-US" dirty="0"/>
          </a:p>
        </p:txBody>
      </p:sp>
      <p:sp>
        <p:nvSpPr>
          <p:cNvPr id="7" name="Slide Number Placeholder 6">
            <a:extLst>
              <a:ext uri="{FF2B5EF4-FFF2-40B4-BE49-F238E27FC236}">
                <a16:creationId xmlns:a16="http://schemas.microsoft.com/office/drawing/2014/main" id="{B4FF1611-99BC-432A-BC77-75108AEFC769}"/>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44025396"/>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7" name="Text Placeholder 2">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Graphik"/>
              <a:buChar char="–"/>
              <a:defRPr sz="1600"/>
            </a:lvl4pPr>
            <a:lvl5pPr marL="685800">
              <a:buFont typeface="Graphik"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9" name="Text Placeholder 3">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8" name="Text Placeholder 4">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0" name="Text Placeholder 5">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7" name="Text Placeholder 6">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1" name="Text Placeholder 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9" name="Text Placeholder 8">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2" name="Text Placeholder 9">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1" name="Text Placeholder 10">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3" name="Text Placeholder 11">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3" name="Text Placeholder 12">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4" name="Text Placeholder 13">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5" name="Text Placeholder 14">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5" name="Text Placeholder 15">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7" name="Text Placeholder 16">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9" name="Text Placeholder 1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6" name="Text Placeholder 20">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5" name="Text Placeholder 21">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7" name="Text Placeholder 22">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6" name="Text Placeholder 23">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8" name="Text Placeholder 24">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7" name="Text Placeholder 25">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9" name="Text Placeholder 26">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8" name="Text Placeholder 2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0" name="Text Placeholder 28">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9" name="Text Placeholder 29">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1" name="Text Placeholder 30">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100" name="Text Placeholder 31">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2" name="Text Placeholder 32">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101" name="Text Placeholder 33">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3" name="Text Placeholder 34">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cxnSp>
        <p:nvCxnSpPr>
          <p:cNvPr id="4" name="Straight Connector 3">
            <a:extLst>
              <a:ext uri="{FF2B5EF4-FFF2-40B4-BE49-F238E27FC236}">
                <a16:creationId xmlns:a16="http://schemas.microsoft.com/office/drawing/2014/main" id="{D72EABDE-2DC7-B441-8D65-EC926DD10B85}"/>
              </a:ext>
              <a:ext uri="{C183D7F6-B498-43B3-948B-1728B52AA6E4}">
                <adec:decorative xmlns:adec="http://schemas.microsoft.com/office/drawing/2017/decorative" val="1"/>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49936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1605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740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8658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2/28/24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4720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2/28/24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205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2/28/24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3030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525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2023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2/28/24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322010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6" r:id="rId12"/>
    <p:sldLayoutId id="214748371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6" name="Picture 75" descr="A beach with a straw umbrella and chairs&#10;&#10;Description automatically generated">
            <a:extLst>
              <a:ext uri="{FF2B5EF4-FFF2-40B4-BE49-F238E27FC236}">
                <a16:creationId xmlns:a16="http://schemas.microsoft.com/office/drawing/2014/main" id="{57F0CE7B-98CE-19E7-70D8-FF601E1FC211}"/>
              </a:ext>
            </a:extLst>
          </p:cNvPr>
          <p:cNvPicPr>
            <a:picLocks noChangeAspect="1"/>
          </p:cNvPicPr>
          <p:nvPr/>
        </p:nvPicPr>
        <p:blipFill>
          <a:blip r:embed="rId2"/>
          <a:stretch>
            <a:fillRect/>
          </a:stretch>
        </p:blipFill>
        <p:spPr>
          <a:xfrm>
            <a:off x="0" y="0"/>
            <a:ext cx="11159932" cy="6974958"/>
          </a:xfrm>
          <a:prstGeom prst="rect">
            <a:avLst/>
          </a:prstGeom>
        </p:spPr>
      </p:pic>
      <p:sp>
        <p:nvSpPr>
          <p:cNvPr id="69" name="Freeform 68">
            <a:extLst>
              <a:ext uri="{FF2B5EF4-FFF2-40B4-BE49-F238E27FC236}">
                <a16:creationId xmlns:a16="http://schemas.microsoft.com/office/drawing/2014/main" id="{F88B18BF-BE2D-7D95-0A04-5E0A8E105281}"/>
              </a:ext>
            </a:extLst>
          </p:cNvPr>
          <p:cNvSpPr/>
          <p:nvPr/>
        </p:nvSpPr>
        <p:spPr>
          <a:xfrm>
            <a:off x="0" y="0"/>
            <a:ext cx="12816644" cy="6974958"/>
          </a:xfrm>
          <a:custGeom>
            <a:avLst/>
            <a:gdLst>
              <a:gd name="connsiteX0" fmla="*/ 1914130 w 12816644"/>
              <a:gd name="connsiteY0" fmla="*/ 6050002 h 7330153"/>
              <a:gd name="connsiteX1" fmla="*/ 1753165 w 12816644"/>
              <a:gd name="connsiteY1" fmla="*/ 6210967 h 7330153"/>
              <a:gd name="connsiteX2" fmla="*/ 1753165 w 12816644"/>
              <a:gd name="connsiteY2" fmla="*/ 6854808 h 7330153"/>
              <a:gd name="connsiteX3" fmla="*/ 1914130 w 12816644"/>
              <a:gd name="connsiteY3" fmla="*/ 7015773 h 7330153"/>
              <a:gd name="connsiteX4" fmla="*/ 2599068 w 12816644"/>
              <a:gd name="connsiteY4" fmla="*/ 7015773 h 7330153"/>
              <a:gd name="connsiteX5" fmla="*/ 2760033 w 12816644"/>
              <a:gd name="connsiteY5" fmla="*/ 6854808 h 7330153"/>
              <a:gd name="connsiteX6" fmla="*/ 2760033 w 12816644"/>
              <a:gd name="connsiteY6" fmla="*/ 6210967 h 7330153"/>
              <a:gd name="connsiteX7" fmla="*/ 2599068 w 12816644"/>
              <a:gd name="connsiteY7" fmla="*/ 6050002 h 7330153"/>
              <a:gd name="connsiteX8" fmla="*/ 3885701 w 12816644"/>
              <a:gd name="connsiteY8" fmla="*/ 5734432 h 7330153"/>
              <a:gd name="connsiteX9" fmla="*/ 3636412 w 12816644"/>
              <a:gd name="connsiteY9" fmla="*/ 5983721 h 7330153"/>
              <a:gd name="connsiteX10" fmla="*/ 3636412 w 12816644"/>
              <a:gd name="connsiteY10" fmla="*/ 6980849 h 7330153"/>
              <a:gd name="connsiteX11" fmla="*/ 3885701 w 12816644"/>
              <a:gd name="connsiteY11" fmla="*/ 7230138 h 7330153"/>
              <a:gd name="connsiteX12" fmla="*/ 5356494 w 12816644"/>
              <a:gd name="connsiteY12" fmla="*/ 7230138 h 7330153"/>
              <a:gd name="connsiteX13" fmla="*/ 5605783 w 12816644"/>
              <a:gd name="connsiteY13" fmla="*/ 6980849 h 7330153"/>
              <a:gd name="connsiteX14" fmla="*/ 5605783 w 12816644"/>
              <a:gd name="connsiteY14" fmla="*/ 5983721 h 7330153"/>
              <a:gd name="connsiteX15" fmla="*/ 5356494 w 12816644"/>
              <a:gd name="connsiteY15" fmla="*/ 5734432 h 7330153"/>
              <a:gd name="connsiteX16" fmla="*/ 4678357 w 12816644"/>
              <a:gd name="connsiteY16" fmla="*/ 4918230 h 7330153"/>
              <a:gd name="connsiteX17" fmla="*/ 4558990 w 12816644"/>
              <a:gd name="connsiteY17" fmla="*/ 5037597 h 7330153"/>
              <a:gd name="connsiteX18" fmla="*/ 4558990 w 12816644"/>
              <a:gd name="connsiteY18" fmla="*/ 5515050 h 7330153"/>
              <a:gd name="connsiteX19" fmla="*/ 4678357 w 12816644"/>
              <a:gd name="connsiteY19" fmla="*/ 5634417 h 7330153"/>
              <a:gd name="connsiteX20" fmla="*/ 5342858 w 12816644"/>
              <a:gd name="connsiteY20" fmla="*/ 5634417 h 7330153"/>
              <a:gd name="connsiteX21" fmla="*/ 5462225 w 12816644"/>
              <a:gd name="connsiteY21" fmla="*/ 5515050 h 7330153"/>
              <a:gd name="connsiteX22" fmla="*/ 5462225 w 12816644"/>
              <a:gd name="connsiteY22" fmla="*/ 5037597 h 7330153"/>
              <a:gd name="connsiteX23" fmla="*/ 5342858 w 12816644"/>
              <a:gd name="connsiteY23" fmla="*/ 4918230 h 7330153"/>
              <a:gd name="connsiteX24" fmla="*/ 1026900 w 12816644"/>
              <a:gd name="connsiteY24" fmla="*/ 4761345 h 7330153"/>
              <a:gd name="connsiteX25" fmla="*/ 820223 w 12816644"/>
              <a:gd name="connsiteY25" fmla="*/ 4968022 h 7330153"/>
              <a:gd name="connsiteX26" fmla="*/ 820223 w 12816644"/>
              <a:gd name="connsiteY26" fmla="*/ 5794705 h 7330153"/>
              <a:gd name="connsiteX27" fmla="*/ 1026900 w 12816644"/>
              <a:gd name="connsiteY27" fmla="*/ 6001382 h 7330153"/>
              <a:gd name="connsiteX28" fmla="*/ 1995965 w 12816644"/>
              <a:gd name="connsiteY28" fmla="*/ 6001382 h 7330153"/>
              <a:gd name="connsiteX29" fmla="*/ 2202642 w 12816644"/>
              <a:gd name="connsiteY29" fmla="*/ 5794705 h 7330153"/>
              <a:gd name="connsiteX30" fmla="*/ 2202642 w 12816644"/>
              <a:gd name="connsiteY30" fmla="*/ 4968022 h 7330153"/>
              <a:gd name="connsiteX31" fmla="*/ 1995965 w 12816644"/>
              <a:gd name="connsiteY31" fmla="*/ 4761345 h 7330153"/>
              <a:gd name="connsiteX32" fmla="*/ 2471976 w 12816644"/>
              <a:gd name="connsiteY32" fmla="*/ 4750644 h 7330153"/>
              <a:gd name="connsiteX33" fmla="*/ 2265299 w 12816644"/>
              <a:gd name="connsiteY33" fmla="*/ 4957321 h 7330153"/>
              <a:gd name="connsiteX34" fmla="*/ 2265299 w 12816644"/>
              <a:gd name="connsiteY34" fmla="*/ 5784003 h 7330153"/>
              <a:gd name="connsiteX35" fmla="*/ 2471976 w 12816644"/>
              <a:gd name="connsiteY35" fmla="*/ 5990680 h 7330153"/>
              <a:gd name="connsiteX36" fmla="*/ 3348256 w 12816644"/>
              <a:gd name="connsiteY36" fmla="*/ 5990680 h 7330153"/>
              <a:gd name="connsiteX37" fmla="*/ 3554933 w 12816644"/>
              <a:gd name="connsiteY37" fmla="*/ 5784003 h 7330153"/>
              <a:gd name="connsiteX38" fmla="*/ 3554933 w 12816644"/>
              <a:gd name="connsiteY38" fmla="*/ 4957321 h 7330153"/>
              <a:gd name="connsiteX39" fmla="*/ 3348256 w 12816644"/>
              <a:gd name="connsiteY39" fmla="*/ 4750644 h 7330153"/>
              <a:gd name="connsiteX40" fmla="*/ 3782977 w 12816644"/>
              <a:gd name="connsiteY40" fmla="*/ 4712635 h 7330153"/>
              <a:gd name="connsiteX41" fmla="*/ 3645982 w 12816644"/>
              <a:gd name="connsiteY41" fmla="*/ 4849631 h 7330153"/>
              <a:gd name="connsiteX42" fmla="*/ 3645982 w 12816644"/>
              <a:gd name="connsiteY42" fmla="*/ 5400531 h 7330153"/>
              <a:gd name="connsiteX43" fmla="*/ 3782977 w 12816644"/>
              <a:gd name="connsiteY43" fmla="*/ 5537527 h 7330153"/>
              <a:gd name="connsiteX44" fmla="*/ 4330948 w 12816644"/>
              <a:gd name="connsiteY44" fmla="*/ 5537527 h 7330153"/>
              <a:gd name="connsiteX45" fmla="*/ 4467943 w 12816644"/>
              <a:gd name="connsiteY45" fmla="*/ 5400531 h 7330153"/>
              <a:gd name="connsiteX46" fmla="*/ 4467943 w 12816644"/>
              <a:gd name="connsiteY46" fmla="*/ 4849631 h 7330153"/>
              <a:gd name="connsiteX47" fmla="*/ 4330948 w 12816644"/>
              <a:gd name="connsiteY47" fmla="*/ 4712635 h 7330153"/>
              <a:gd name="connsiteX48" fmla="*/ 5119758 w 12816644"/>
              <a:gd name="connsiteY48" fmla="*/ 3867042 h 7330153"/>
              <a:gd name="connsiteX49" fmla="*/ 4958794 w 12816644"/>
              <a:gd name="connsiteY49" fmla="*/ 4028007 h 7330153"/>
              <a:gd name="connsiteX50" fmla="*/ 4958794 w 12816644"/>
              <a:gd name="connsiteY50" fmla="*/ 4671848 h 7330153"/>
              <a:gd name="connsiteX51" fmla="*/ 5119758 w 12816644"/>
              <a:gd name="connsiteY51" fmla="*/ 4832813 h 7330153"/>
              <a:gd name="connsiteX52" fmla="*/ 5804697 w 12816644"/>
              <a:gd name="connsiteY52" fmla="*/ 4832813 h 7330153"/>
              <a:gd name="connsiteX53" fmla="*/ 5965661 w 12816644"/>
              <a:gd name="connsiteY53" fmla="*/ 4671848 h 7330153"/>
              <a:gd name="connsiteX54" fmla="*/ 5965661 w 12816644"/>
              <a:gd name="connsiteY54" fmla="*/ 4028007 h 7330153"/>
              <a:gd name="connsiteX55" fmla="*/ 5804697 w 12816644"/>
              <a:gd name="connsiteY55" fmla="*/ 3867042 h 7330153"/>
              <a:gd name="connsiteX56" fmla="*/ 2127483 w 12816644"/>
              <a:gd name="connsiteY56" fmla="*/ 3736252 h 7330153"/>
              <a:gd name="connsiteX57" fmla="*/ 1966518 w 12816644"/>
              <a:gd name="connsiteY57" fmla="*/ 3897217 h 7330153"/>
              <a:gd name="connsiteX58" fmla="*/ 1966518 w 12816644"/>
              <a:gd name="connsiteY58" fmla="*/ 4541058 h 7330153"/>
              <a:gd name="connsiteX59" fmla="*/ 2127483 w 12816644"/>
              <a:gd name="connsiteY59" fmla="*/ 4702023 h 7330153"/>
              <a:gd name="connsiteX60" fmla="*/ 2812422 w 12816644"/>
              <a:gd name="connsiteY60" fmla="*/ 4702023 h 7330153"/>
              <a:gd name="connsiteX61" fmla="*/ 2973387 w 12816644"/>
              <a:gd name="connsiteY61" fmla="*/ 4541058 h 7330153"/>
              <a:gd name="connsiteX62" fmla="*/ 2973387 w 12816644"/>
              <a:gd name="connsiteY62" fmla="*/ 3897217 h 7330153"/>
              <a:gd name="connsiteX63" fmla="*/ 2812422 w 12816644"/>
              <a:gd name="connsiteY63" fmla="*/ 3736252 h 7330153"/>
              <a:gd name="connsiteX64" fmla="*/ 3321813 w 12816644"/>
              <a:gd name="connsiteY64" fmla="*/ 3300271 h 7330153"/>
              <a:gd name="connsiteX65" fmla="*/ 3099084 w 12816644"/>
              <a:gd name="connsiteY65" fmla="*/ 3523000 h 7330153"/>
              <a:gd name="connsiteX66" fmla="*/ 3099084 w 12816644"/>
              <a:gd name="connsiteY66" fmla="*/ 4413887 h 7330153"/>
              <a:gd name="connsiteX67" fmla="*/ 3321813 w 12816644"/>
              <a:gd name="connsiteY67" fmla="*/ 4636616 h 7330153"/>
              <a:gd name="connsiteX68" fmla="*/ 4579428 w 12816644"/>
              <a:gd name="connsiteY68" fmla="*/ 4636616 h 7330153"/>
              <a:gd name="connsiteX69" fmla="*/ 4802159 w 12816644"/>
              <a:gd name="connsiteY69" fmla="*/ 4413887 h 7330153"/>
              <a:gd name="connsiteX70" fmla="*/ 4802159 w 12816644"/>
              <a:gd name="connsiteY70" fmla="*/ 3523000 h 7330153"/>
              <a:gd name="connsiteX71" fmla="*/ 4579428 w 12816644"/>
              <a:gd name="connsiteY71" fmla="*/ 3300271 h 7330153"/>
              <a:gd name="connsiteX72" fmla="*/ 5562419 w 12816644"/>
              <a:gd name="connsiteY72" fmla="*/ 2760465 h 7330153"/>
              <a:gd name="connsiteX73" fmla="*/ 5401455 w 12816644"/>
              <a:gd name="connsiteY73" fmla="*/ 2921430 h 7330153"/>
              <a:gd name="connsiteX74" fmla="*/ 5401455 w 12816644"/>
              <a:gd name="connsiteY74" fmla="*/ 3565271 h 7330153"/>
              <a:gd name="connsiteX75" fmla="*/ 5562419 w 12816644"/>
              <a:gd name="connsiteY75" fmla="*/ 3726235 h 7330153"/>
              <a:gd name="connsiteX76" fmla="*/ 6247356 w 12816644"/>
              <a:gd name="connsiteY76" fmla="*/ 3726235 h 7330153"/>
              <a:gd name="connsiteX77" fmla="*/ 6408320 w 12816644"/>
              <a:gd name="connsiteY77" fmla="*/ 3565271 h 7330153"/>
              <a:gd name="connsiteX78" fmla="*/ 6408320 w 12816644"/>
              <a:gd name="connsiteY78" fmla="*/ 2921430 h 7330153"/>
              <a:gd name="connsiteX79" fmla="*/ 6247356 w 12816644"/>
              <a:gd name="connsiteY79" fmla="*/ 2760465 h 7330153"/>
              <a:gd name="connsiteX80" fmla="*/ 1327509 w 12816644"/>
              <a:gd name="connsiteY80" fmla="*/ 2426252 h 7330153"/>
              <a:gd name="connsiteX81" fmla="*/ 1120832 w 12816644"/>
              <a:gd name="connsiteY81" fmla="*/ 2632930 h 7330153"/>
              <a:gd name="connsiteX82" fmla="*/ 1120832 w 12816644"/>
              <a:gd name="connsiteY82" fmla="*/ 3459614 h 7330153"/>
              <a:gd name="connsiteX83" fmla="*/ 1327509 w 12816644"/>
              <a:gd name="connsiteY83" fmla="*/ 3666289 h 7330153"/>
              <a:gd name="connsiteX84" fmla="*/ 2485064 w 12816644"/>
              <a:gd name="connsiteY84" fmla="*/ 3666289 h 7330153"/>
              <a:gd name="connsiteX85" fmla="*/ 2691742 w 12816644"/>
              <a:gd name="connsiteY85" fmla="*/ 3459614 h 7330153"/>
              <a:gd name="connsiteX86" fmla="*/ 2691742 w 12816644"/>
              <a:gd name="connsiteY86" fmla="*/ 2632930 h 7330153"/>
              <a:gd name="connsiteX87" fmla="*/ 2485064 w 12816644"/>
              <a:gd name="connsiteY87" fmla="*/ 2426252 h 7330153"/>
              <a:gd name="connsiteX88" fmla="*/ 3009576 w 12816644"/>
              <a:gd name="connsiteY88" fmla="*/ 2285878 h 7330153"/>
              <a:gd name="connsiteX89" fmla="*/ 2848611 w 12816644"/>
              <a:gd name="connsiteY89" fmla="*/ 2446843 h 7330153"/>
              <a:gd name="connsiteX90" fmla="*/ 2848611 w 12816644"/>
              <a:gd name="connsiteY90" fmla="*/ 3090684 h 7330153"/>
              <a:gd name="connsiteX91" fmla="*/ 3009576 w 12816644"/>
              <a:gd name="connsiteY91" fmla="*/ 3251649 h 7330153"/>
              <a:gd name="connsiteX92" fmla="*/ 3694514 w 12816644"/>
              <a:gd name="connsiteY92" fmla="*/ 3251649 h 7330153"/>
              <a:gd name="connsiteX93" fmla="*/ 3855478 w 12816644"/>
              <a:gd name="connsiteY93" fmla="*/ 3090684 h 7330153"/>
              <a:gd name="connsiteX94" fmla="*/ 3855478 w 12816644"/>
              <a:gd name="connsiteY94" fmla="*/ 2446843 h 7330153"/>
              <a:gd name="connsiteX95" fmla="*/ 3694514 w 12816644"/>
              <a:gd name="connsiteY95" fmla="*/ 2285878 h 7330153"/>
              <a:gd name="connsiteX96" fmla="*/ 4147899 w 12816644"/>
              <a:gd name="connsiteY96" fmla="*/ 1905998 h 7330153"/>
              <a:gd name="connsiteX97" fmla="*/ 3934521 w 12816644"/>
              <a:gd name="connsiteY97" fmla="*/ 2119376 h 7330153"/>
              <a:gd name="connsiteX98" fmla="*/ 3934521 w 12816644"/>
              <a:gd name="connsiteY98" fmla="*/ 2972865 h 7330153"/>
              <a:gd name="connsiteX99" fmla="*/ 4147899 w 12816644"/>
              <a:gd name="connsiteY99" fmla="*/ 3186243 h 7330153"/>
              <a:gd name="connsiteX100" fmla="*/ 5117784 w 12816644"/>
              <a:gd name="connsiteY100" fmla="*/ 3186243 h 7330153"/>
              <a:gd name="connsiteX101" fmla="*/ 5331163 w 12816644"/>
              <a:gd name="connsiteY101" fmla="*/ 2972865 h 7330153"/>
              <a:gd name="connsiteX102" fmla="*/ 5331163 w 12816644"/>
              <a:gd name="connsiteY102" fmla="*/ 2119376 h 7330153"/>
              <a:gd name="connsiteX103" fmla="*/ 5117784 w 12816644"/>
              <a:gd name="connsiteY103" fmla="*/ 1905998 h 7330153"/>
              <a:gd name="connsiteX104" fmla="*/ 3274498 w 12816644"/>
              <a:gd name="connsiteY104" fmla="*/ 764163 h 7330153"/>
              <a:gd name="connsiteX105" fmla="*/ 3091739 w 12816644"/>
              <a:gd name="connsiteY105" fmla="*/ 946922 h 7330153"/>
              <a:gd name="connsiteX106" fmla="*/ 3091739 w 12816644"/>
              <a:gd name="connsiteY106" fmla="*/ 1677939 h 7330153"/>
              <a:gd name="connsiteX107" fmla="*/ 3274498 w 12816644"/>
              <a:gd name="connsiteY107" fmla="*/ 1860698 h 7330153"/>
              <a:gd name="connsiteX108" fmla="*/ 4393655 w 12816644"/>
              <a:gd name="connsiteY108" fmla="*/ 1860698 h 7330153"/>
              <a:gd name="connsiteX109" fmla="*/ 4576413 w 12816644"/>
              <a:gd name="connsiteY109" fmla="*/ 1677939 h 7330153"/>
              <a:gd name="connsiteX110" fmla="*/ 4576413 w 12816644"/>
              <a:gd name="connsiteY110" fmla="*/ 946922 h 7330153"/>
              <a:gd name="connsiteX111" fmla="*/ 4393655 w 12816644"/>
              <a:gd name="connsiteY111" fmla="*/ 764163 h 7330153"/>
              <a:gd name="connsiteX112" fmla="*/ 666220 w 12816644"/>
              <a:gd name="connsiteY112" fmla="*/ 575382 h 7330153"/>
              <a:gd name="connsiteX113" fmla="*/ 369307 w 12816644"/>
              <a:gd name="connsiteY113" fmla="*/ 872295 h 7330153"/>
              <a:gd name="connsiteX114" fmla="*/ 369307 w 12816644"/>
              <a:gd name="connsiteY114" fmla="*/ 2059910 h 7330153"/>
              <a:gd name="connsiteX115" fmla="*/ 666220 w 12816644"/>
              <a:gd name="connsiteY115" fmla="*/ 2356823 h 7330153"/>
              <a:gd name="connsiteX116" fmla="*/ 2712389 w 12816644"/>
              <a:gd name="connsiteY116" fmla="*/ 2356823 h 7330153"/>
              <a:gd name="connsiteX117" fmla="*/ 3009302 w 12816644"/>
              <a:gd name="connsiteY117" fmla="*/ 2059910 h 7330153"/>
              <a:gd name="connsiteX118" fmla="*/ 3009302 w 12816644"/>
              <a:gd name="connsiteY118" fmla="*/ 872295 h 7330153"/>
              <a:gd name="connsiteX119" fmla="*/ 2712389 w 12816644"/>
              <a:gd name="connsiteY119" fmla="*/ 575382 h 7330153"/>
              <a:gd name="connsiteX120" fmla="*/ 0 w 12816644"/>
              <a:gd name="connsiteY120" fmla="*/ 0 h 7330153"/>
              <a:gd name="connsiteX121" fmla="*/ 12816644 w 12816644"/>
              <a:gd name="connsiteY121" fmla="*/ 0 h 7330153"/>
              <a:gd name="connsiteX122" fmla="*/ 12816644 w 12816644"/>
              <a:gd name="connsiteY122" fmla="*/ 7330153 h 7330153"/>
              <a:gd name="connsiteX123" fmla="*/ 0 w 12816644"/>
              <a:gd name="connsiteY123" fmla="*/ 7330153 h 733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816644" h="7330153">
                <a:moveTo>
                  <a:pt x="1914130" y="6050002"/>
                </a:moveTo>
                <a:cubicBezTo>
                  <a:pt x="1825231" y="6050002"/>
                  <a:pt x="1753165" y="6122068"/>
                  <a:pt x="1753165" y="6210967"/>
                </a:cubicBezTo>
                <a:lnTo>
                  <a:pt x="1753165" y="6854808"/>
                </a:lnTo>
                <a:cubicBezTo>
                  <a:pt x="1753165" y="6943707"/>
                  <a:pt x="1825231" y="7015773"/>
                  <a:pt x="1914130" y="7015773"/>
                </a:cubicBezTo>
                <a:lnTo>
                  <a:pt x="2599068" y="7015773"/>
                </a:lnTo>
                <a:cubicBezTo>
                  <a:pt x="2687967" y="7015773"/>
                  <a:pt x="2760033" y="6943707"/>
                  <a:pt x="2760033" y="6854808"/>
                </a:cubicBezTo>
                <a:lnTo>
                  <a:pt x="2760033" y="6210967"/>
                </a:lnTo>
                <a:cubicBezTo>
                  <a:pt x="2760033" y="6122068"/>
                  <a:pt x="2687967" y="6050002"/>
                  <a:pt x="2599068" y="6050002"/>
                </a:cubicBezTo>
                <a:close/>
                <a:moveTo>
                  <a:pt x="3885701" y="5734432"/>
                </a:moveTo>
                <a:cubicBezTo>
                  <a:pt x="3748022" y="5734432"/>
                  <a:pt x="3636412" y="5846042"/>
                  <a:pt x="3636412" y="5983721"/>
                </a:cubicBezTo>
                <a:lnTo>
                  <a:pt x="3636412" y="6980849"/>
                </a:lnTo>
                <a:cubicBezTo>
                  <a:pt x="3636412" y="7118528"/>
                  <a:pt x="3748022" y="7230138"/>
                  <a:pt x="3885701" y="7230138"/>
                </a:cubicBezTo>
                <a:lnTo>
                  <a:pt x="5356494" y="7230138"/>
                </a:lnTo>
                <a:cubicBezTo>
                  <a:pt x="5494173" y="7230138"/>
                  <a:pt x="5605783" y="7118528"/>
                  <a:pt x="5605783" y="6980849"/>
                </a:cubicBezTo>
                <a:lnTo>
                  <a:pt x="5605783" y="5983721"/>
                </a:lnTo>
                <a:cubicBezTo>
                  <a:pt x="5605783" y="5846042"/>
                  <a:pt x="5494173" y="5734432"/>
                  <a:pt x="5356494" y="5734432"/>
                </a:cubicBezTo>
                <a:close/>
                <a:moveTo>
                  <a:pt x="4678357" y="4918230"/>
                </a:moveTo>
                <a:cubicBezTo>
                  <a:pt x="4612432" y="4918230"/>
                  <a:pt x="4558990" y="4971672"/>
                  <a:pt x="4558990" y="5037597"/>
                </a:cubicBezTo>
                <a:lnTo>
                  <a:pt x="4558990" y="5515050"/>
                </a:lnTo>
                <a:cubicBezTo>
                  <a:pt x="4558990" y="5580975"/>
                  <a:pt x="4612432" y="5634417"/>
                  <a:pt x="4678357" y="5634417"/>
                </a:cubicBezTo>
                <a:lnTo>
                  <a:pt x="5342858" y="5634417"/>
                </a:lnTo>
                <a:cubicBezTo>
                  <a:pt x="5408783" y="5634417"/>
                  <a:pt x="5462225" y="5580975"/>
                  <a:pt x="5462225" y="5515050"/>
                </a:cubicBezTo>
                <a:lnTo>
                  <a:pt x="5462225" y="5037597"/>
                </a:lnTo>
                <a:cubicBezTo>
                  <a:pt x="5462225" y="4971672"/>
                  <a:pt x="5408783" y="4918230"/>
                  <a:pt x="5342858" y="4918230"/>
                </a:cubicBezTo>
                <a:close/>
                <a:moveTo>
                  <a:pt x="1026900" y="4761345"/>
                </a:moveTo>
                <a:cubicBezTo>
                  <a:pt x="912755" y="4761345"/>
                  <a:pt x="820223" y="4853877"/>
                  <a:pt x="820223" y="4968022"/>
                </a:cubicBezTo>
                <a:lnTo>
                  <a:pt x="820223" y="5794705"/>
                </a:lnTo>
                <a:cubicBezTo>
                  <a:pt x="820223" y="5908850"/>
                  <a:pt x="912755" y="6001382"/>
                  <a:pt x="1026900" y="6001382"/>
                </a:cubicBezTo>
                <a:lnTo>
                  <a:pt x="1995965" y="6001382"/>
                </a:lnTo>
                <a:cubicBezTo>
                  <a:pt x="2110110" y="6001382"/>
                  <a:pt x="2202642" y="5908850"/>
                  <a:pt x="2202642" y="5794705"/>
                </a:cubicBezTo>
                <a:lnTo>
                  <a:pt x="2202642" y="4968022"/>
                </a:lnTo>
                <a:cubicBezTo>
                  <a:pt x="2202642" y="4853877"/>
                  <a:pt x="2110110" y="4761345"/>
                  <a:pt x="1995965" y="4761345"/>
                </a:cubicBezTo>
                <a:close/>
                <a:moveTo>
                  <a:pt x="2471976" y="4750644"/>
                </a:moveTo>
                <a:cubicBezTo>
                  <a:pt x="2357831" y="4750644"/>
                  <a:pt x="2265299" y="4843176"/>
                  <a:pt x="2265299" y="4957321"/>
                </a:cubicBezTo>
                <a:lnTo>
                  <a:pt x="2265299" y="5784003"/>
                </a:lnTo>
                <a:cubicBezTo>
                  <a:pt x="2265299" y="5898148"/>
                  <a:pt x="2357831" y="5990680"/>
                  <a:pt x="2471976" y="5990680"/>
                </a:cubicBezTo>
                <a:lnTo>
                  <a:pt x="3348256" y="5990680"/>
                </a:lnTo>
                <a:cubicBezTo>
                  <a:pt x="3462401" y="5990680"/>
                  <a:pt x="3554933" y="5898148"/>
                  <a:pt x="3554933" y="5784003"/>
                </a:cubicBezTo>
                <a:lnTo>
                  <a:pt x="3554933" y="4957321"/>
                </a:lnTo>
                <a:cubicBezTo>
                  <a:pt x="3554933" y="4843176"/>
                  <a:pt x="3462401" y="4750644"/>
                  <a:pt x="3348256" y="4750644"/>
                </a:cubicBezTo>
                <a:close/>
                <a:moveTo>
                  <a:pt x="3782977" y="4712635"/>
                </a:moveTo>
                <a:cubicBezTo>
                  <a:pt x="3707316" y="4712635"/>
                  <a:pt x="3645982" y="4773970"/>
                  <a:pt x="3645982" y="4849631"/>
                </a:cubicBezTo>
                <a:lnTo>
                  <a:pt x="3645982" y="5400531"/>
                </a:lnTo>
                <a:cubicBezTo>
                  <a:pt x="3645982" y="5476192"/>
                  <a:pt x="3707316" y="5537527"/>
                  <a:pt x="3782977" y="5537527"/>
                </a:cubicBezTo>
                <a:lnTo>
                  <a:pt x="4330948" y="5537527"/>
                </a:lnTo>
                <a:cubicBezTo>
                  <a:pt x="4406609" y="5537527"/>
                  <a:pt x="4467943" y="5476192"/>
                  <a:pt x="4467943" y="5400531"/>
                </a:cubicBezTo>
                <a:lnTo>
                  <a:pt x="4467943" y="4849631"/>
                </a:lnTo>
                <a:cubicBezTo>
                  <a:pt x="4467943" y="4773970"/>
                  <a:pt x="4406609" y="4712635"/>
                  <a:pt x="4330948" y="4712635"/>
                </a:cubicBezTo>
                <a:close/>
                <a:moveTo>
                  <a:pt x="5119758" y="3867042"/>
                </a:moveTo>
                <a:cubicBezTo>
                  <a:pt x="5030858" y="3867042"/>
                  <a:pt x="4958794" y="3939108"/>
                  <a:pt x="4958794" y="4028007"/>
                </a:cubicBezTo>
                <a:lnTo>
                  <a:pt x="4958794" y="4671848"/>
                </a:lnTo>
                <a:cubicBezTo>
                  <a:pt x="4958794" y="4760747"/>
                  <a:pt x="5030858" y="4832813"/>
                  <a:pt x="5119758" y="4832813"/>
                </a:cubicBezTo>
                <a:lnTo>
                  <a:pt x="5804697" y="4832813"/>
                </a:lnTo>
                <a:cubicBezTo>
                  <a:pt x="5893594" y="4832813"/>
                  <a:pt x="5965661" y="4760747"/>
                  <a:pt x="5965661" y="4671848"/>
                </a:cubicBezTo>
                <a:lnTo>
                  <a:pt x="5965661" y="4028007"/>
                </a:lnTo>
                <a:cubicBezTo>
                  <a:pt x="5965661" y="3939108"/>
                  <a:pt x="5893594" y="3867042"/>
                  <a:pt x="5804697" y="3867042"/>
                </a:cubicBezTo>
                <a:close/>
                <a:moveTo>
                  <a:pt x="2127483" y="3736252"/>
                </a:moveTo>
                <a:cubicBezTo>
                  <a:pt x="2038584" y="3736252"/>
                  <a:pt x="1966518" y="3808318"/>
                  <a:pt x="1966518" y="3897217"/>
                </a:cubicBezTo>
                <a:lnTo>
                  <a:pt x="1966518" y="4541058"/>
                </a:lnTo>
                <a:cubicBezTo>
                  <a:pt x="1966518" y="4629957"/>
                  <a:pt x="2038584" y="4702023"/>
                  <a:pt x="2127483" y="4702023"/>
                </a:cubicBezTo>
                <a:lnTo>
                  <a:pt x="2812422" y="4702023"/>
                </a:lnTo>
                <a:cubicBezTo>
                  <a:pt x="2901321" y="4702023"/>
                  <a:pt x="2973387" y="4629957"/>
                  <a:pt x="2973387" y="4541058"/>
                </a:cubicBezTo>
                <a:lnTo>
                  <a:pt x="2973387" y="3897217"/>
                </a:lnTo>
                <a:cubicBezTo>
                  <a:pt x="2973387" y="3808318"/>
                  <a:pt x="2901321" y="3736252"/>
                  <a:pt x="2812422" y="3736252"/>
                </a:cubicBezTo>
                <a:close/>
                <a:moveTo>
                  <a:pt x="3321813" y="3300271"/>
                </a:moveTo>
                <a:cubicBezTo>
                  <a:pt x="3198803" y="3300271"/>
                  <a:pt x="3099084" y="3399989"/>
                  <a:pt x="3099084" y="3523000"/>
                </a:cubicBezTo>
                <a:lnTo>
                  <a:pt x="3099084" y="4413887"/>
                </a:lnTo>
                <a:cubicBezTo>
                  <a:pt x="3099084" y="4536897"/>
                  <a:pt x="3198803" y="4636616"/>
                  <a:pt x="3321813" y="4636616"/>
                </a:cubicBezTo>
                <a:lnTo>
                  <a:pt x="4579428" y="4636616"/>
                </a:lnTo>
                <a:cubicBezTo>
                  <a:pt x="4702439" y="4636616"/>
                  <a:pt x="4802159" y="4536897"/>
                  <a:pt x="4802159" y="4413887"/>
                </a:cubicBezTo>
                <a:lnTo>
                  <a:pt x="4802159" y="3523000"/>
                </a:lnTo>
                <a:cubicBezTo>
                  <a:pt x="4802159" y="3399989"/>
                  <a:pt x="4702439" y="3300271"/>
                  <a:pt x="4579428" y="3300271"/>
                </a:cubicBezTo>
                <a:close/>
                <a:moveTo>
                  <a:pt x="5562419" y="2760465"/>
                </a:moveTo>
                <a:cubicBezTo>
                  <a:pt x="5473521" y="2760465"/>
                  <a:pt x="5401455" y="2832531"/>
                  <a:pt x="5401455" y="2921430"/>
                </a:cubicBezTo>
                <a:lnTo>
                  <a:pt x="5401455" y="3565271"/>
                </a:lnTo>
                <a:cubicBezTo>
                  <a:pt x="5401455" y="3654170"/>
                  <a:pt x="5473521" y="3726235"/>
                  <a:pt x="5562419" y="3726235"/>
                </a:cubicBezTo>
                <a:lnTo>
                  <a:pt x="6247356" y="3726235"/>
                </a:lnTo>
                <a:cubicBezTo>
                  <a:pt x="6336255" y="3726235"/>
                  <a:pt x="6408320" y="3654170"/>
                  <a:pt x="6408320" y="3565271"/>
                </a:cubicBezTo>
                <a:lnTo>
                  <a:pt x="6408320" y="2921430"/>
                </a:lnTo>
                <a:cubicBezTo>
                  <a:pt x="6408320" y="2832531"/>
                  <a:pt x="6336255" y="2760465"/>
                  <a:pt x="6247356" y="2760465"/>
                </a:cubicBezTo>
                <a:close/>
                <a:moveTo>
                  <a:pt x="1327509" y="2426252"/>
                </a:moveTo>
                <a:cubicBezTo>
                  <a:pt x="1213364" y="2426252"/>
                  <a:pt x="1120832" y="2518785"/>
                  <a:pt x="1120832" y="2632930"/>
                </a:cubicBezTo>
                <a:lnTo>
                  <a:pt x="1120832" y="3459614"/>
                </a:lnTo>
                <a:cubicBezTo>
                  <a:pt x="1120832" y="3573758"/>
                  <a:pt x="1213364" y="3666289"/>
                  <a:pt x="1327509" y="3666289"/>
                </a:cubicBezTo>
                <a:lnTo>
                  <a:pt x="2485064" y="3666289"/>
                </a:lnTo>
                <a:cubicBezTo>
                  <a:pt x="2599210" y="3666289"/>
                  <a:pt x="2691742" y="3573758"/>
                  <a:pt x="2691742" y="3459614"/>
                </a:cubicBezTo>
                <a:lnTo>
                  <a:pt x="2691742" y="2632930"/>
                </a:lnTo>
                <a:cubicBezTo>
                  <a:pt x="2691742" y="2518785"/>
                  <a:pt x="2599210" y="2426252"/>
                  <a:pt x="2485064" y="2426252"/>
                </a:cubicBezTo>
                <a:close/>
                <a:moveTo>
                  <a:pt x="3009576" y="2285878"/>
                </a:moveTo>
                <a:cubicBezTo>
                  <a:pt x="2920677" y="2285878"/>
                  <a:pt x="2848611" y="2357944"/>
                  <a:pt x="2848611" y="2446843"/>
                </a:cubicBezTo>
                <a:lnTo>
                  <a:pt x="2848611" y="3090684"/>
                </a:lnTo>
                <a:cubicBezTo>
                  <a:pt x="2848611" y="3179584"/>
                  <a:pt x="2920677" y="3251649"/>
                  <a:pt x="3009576" y="3251649"/>
                </a:cubicBezTo>
                <a:lnTo>
                  <a:pt x="3694514" y="3251649"/>
                </a:lnTo>
                <a:cubicBezTo>
                  <a:pt x="3783412" y="3251649"/>
                  <a:pt x="3855478" y="3179584"/>
                  <a:pt x="3855478" y="3090684"/>
                </a:cubicBezTo>
                <a:lnTo>
                  <a:pt x="3855478" y="2446843"/>
                </a:lnTo>
                <a:cubicBezTo>
                  <a:pt x="3855478" y="2357944"/>
                  <a:pt x="3783412" y="2285878"/>
                  <a:pt x="3694514" y="2285878"/>
                </a:cubicBezTo>
                <a:close/>
                <a:moveTo>
                  <a:pt x="4147899" y="1905998"/>
                </a:moveTo>
                <a:cubicBezTo>
                  <a:pt x="4030054" y="1905998"/>
                  <a:pt x="3934521" y="2001531"/>
                  <a:pt x="3934521" y="2119376"/>
                </a:cubicBezTo>
                <a:lnTo>
                  <a:pt x="3934521" y="2972865"/>
                </a:lnTo>
                <a:cubicBezTo>
                  <a:pt x="3934521" y="3090709"/>
                  <a:pt x="4030054" y="3186243"/>
                  <a:pt x="4147899" y="3186243"/>
                </a:cubicBezTo>
                <a:lnTo>
                  <a:pt x="5117784" y="3186243"/>
                </a:lnTo>
                <a:cubicBezTo>
                  <a:pt x="5235630" y="3186243"/>
                  <a:pt x="5331163" y="3090709"/>
                  <a:pt x="5331163" y="2972865"/>
                </a:cubicBezTo>
                <a:lnTo>
                  <a:pt x="5331163" y="2119376"/>
                </a:lnTo>
                <a:cubicBezTo>
                  <a:pt x="5331163" y="2001531"/>
                  <a:pt x="5235630" y="1905998"/>
                  <a:pt x="5117784" y="1905998"/>
                </a:cubicBezTo>
                <a:close/>
                <a:moveTo>
                  <a:pt x="3274498" y="764163"/>
                </a:moveTo>
                <a:cubicBezTo>
                  <a:pt x="3173563" y="764163"/>
                  <a:pt x="3091739" y="845987"/>
                  <a:pt x="3091739" y="946922"/>
                </a:cubicBezTo>
                <a:lnTo>
                  <a:pt x="3091739" y="1677939"/>
                </a:lnTo>
                <a:cubicBezTo>
                  <a:pt x="3091739" y="1778874"/>
                  <a:pt x="3173563" y="1860698"/>
                  <a:pt x="3274498" y="1860698"/>
                </a:cubicBezTo>
                <a:lnTo>
                  <a:pt x="4393655" y="1860698"/>
                </a:lnTo>
                <a:cubicBezTo>
                  <a:pt x="4494590" y="1860698"/>
                  <a:pt x="4576413" y="1778874"/>
                  <a:pt x="4576413" y="1677939"/>
                </a:cubicBezTo>
                <a:lnTo>
                  <a:pt x="4576413" y="946922"/>
                </a:lnTo>
                <a:cubicBezTo>
                  <a:pt x="4576413" y="845987"/>
                  <a:pt x="4494590" y="764163"/>
                  <a:pt x="4393655" y="764163"/>
                </a:cubicBezTo>
                <a:close/>
                <a:moveTo>
                  <a:pt x="666220" y="575382"/>
                </a:moveTo>
                <a:cubicBezTo>
                  <a:pt x="502239" y="575382"/>
                  <a:pt x="369307" y="708314"/>
                  <a:pt x="369307" y="872295"/>
                </a:cubicBezTo>
                <a:lnTo>
                  <a:pt x="369307" y="2059910"/>
                </a:lnTo>
                <a:cubicBezTo>
                  <a:pt x="369307" y="2223891"/>
                  <a:pt x="502239" y="2356823"/>
                  <a:pt x="666220" y="2356823"/>
                </a:cubicBezTo>
                <a:lnTo>
                  <a:pt x="2712389" y="2356823"/>
                </a:lnTo>
                <a:cubicBezTo>
                  <a:pt x="2876370" y="2356823"/>
                  <a:pt x="3009302" y="2223891"/>
                  <a:pt x="3009302" y="2059910"/>
                </a:cubicBezTo>
                <a:lnTo>
                  <a:pt x="3009302" y="872295"/>
                </a:lnTo>
                <a:cubicBezTo>
                  <a:pt x="3009302" y="708314"/>
                  <a:pt x="2876370" y="575382"/>
                  <a:pt x="2712389" y="575382"/>
                </a:cubicBezTo>
                <a:close/>
                <a:moveTo>
                  <a:pt x="0" y="0"/>
                </a:moveTo>
                <a:lnTo>
                  <a:pt x="12816644" y="0"/>
                </a:lnTo>
                <a:lnTo>
                  <a:pt x="12816644" y="7330153"/>
                </a:lnTo>
                <a:lnTo>
                  <a:pt x="0" y="7330153"/>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4" name="TextBox 73">
            <a:extLst>
              <a:ext uri="{FF2B5EF4-FFF2-40B4-BE49-F238E27FC236}">
                <a16:creationId xmlns:a16="http://schemas.microsoft.com/office/drawing/2014/main" id="{99B048DD-D0FD-DFF7-B458-29E720C5E506}"/>
              </a:ext>
            </a:extLst>
          </p:cNvPr>
          <p:cNvSpPr txBox="1"/>
          <p:nvPr/>
        </p:nvSpPr>
        <p:spPr>
          <a:xfrm>
            <a:off x="6833936" y="2261338"/>
            <a:ext cx="5161547" cy="1938992"/>
          </a:xfrm>
          <a:prstGeom prst="rect">
            <a:avLst/>
          </a:prstGeom>
          <a:noFill/>
        </p:spPr>
        <p:txBody>
          <a:bodyPr wrap="square" rtlCol="0">
            <a:spAutoFit/>
          </a:bodyPr>
          <a:lstStyle/>
          <a:p>
            <a:pPr algn="ctr"/>
            <a:r>
              <a:rPr lang="en-US" sz="6000" b="1" dirty="0">
                <a:latin typeface="Graphik Bold" panose="020B0503030202060203" pitchFamily="34" charset="77"/>
              </a:rPr>
              <a:t>Marketing </a:t>
            </a:r>
          </a:p>
          <a:p>
            <a:pPr algn="ctr"/>
            <a:r>
              <a:rPr lang="en-US" sz="6000" b="1">
                <a:latin typeface="Graphik Bold" panose="020B0503030202060203" pitchFamily="34" charset="77"/>
              </a:rPr>
              <a:t>strategy</a:t>
            </a:r>
            <a:endParaRPr lang="en-US" sz="6000" b="1" dirty="0">
              <a:latin typeface="Graphik Bold" panose="020B0503030202060203" pitchFamily="34" charset="77"/>
            </a:endParaRPr>
          </a:p>
        </p:txBody>
      </p:sp>
    </p:spTree>
    <p:extLst>
      <p:ext uri="{BB962C8B-B14F-4D97-AF65-F5344CB8AC3E}">
        <p14:creationId xmlns:p14="http://schemas.microsoft.com/office/powerpoint/2010/main" val="69750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29167E-6 -4.81481E-6 L -0.25 -4.81481E-6 " pathEditMode="relative" rAng="0" ptsTypes="AA">
                                      <p:cBhvr>
                                        <p:cTn id="6" dur="5000" fill="hold"/>
                                        <p:tgtEl>
                                          <p:spTgt spid="7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38">
            <a:extLst>
              <a:ext uri="{FF2B5EF4-FFF2-40B4-BE49-F238E27FC236}">
                <a16:creationId xmlns:a16="http://schemas.microsoft.com/office/drawing/2014/main" id="{E3C58D7A-1144-40F3-A5A2-E2C8A20B9B2C}"/>
              </a:ext>
            </a:extLst>
          </p:cNvPr>
          <p:cNvSpPr>
            <a:spLocks noGrp="1"/>
          </p:cNvSpPr>
          <p:nvPr>
            <p:ph type="sldNum" sz="quarter" idx="57"/>
          </p:nvPr>
        </p:nvSpPr>
        <p:spPr/>
        <p:txBody>
          <a:bodyPr/>
          <a:lstStyle/>
          <a:p>
            <a:fld id="{1F90F471-3972-4120-B8B3-0237DE626C35}" type="slidenum">
              <a:rPr lang="en-US" smtClean="0"/>
              <a:pPr/>
              <a:t>2</a:t>
            </a:fld>
            <a:endParaRPr lang="en-US" dirty="0"/>
          </a:p>
        </p:txBody>
      </p:sp>
      <p:sp>
        <p:nvSpPr>
          <p:cNvPr id="3" name="Title 2" descr="Agenda title">
            <a:extLst>
              <a:ext uri="{FF2B5EF4-FFF2-40B4-BE49-F238E27FC236}">
                <a16:creationId xmlns:a16="http://schemas.microsoft.com/office/drawing/2014/main" id="{651DC24B-AB70-4983-B766-42BF4110C6AA}"/>
              </a:ext>
            </a:extLst>
          </p:cNvPr>
          <p:cNvSpPr>
            <a:spLocks noGrp="1"/>
          </p:cNvSpPr>
          <p:nvPr>
            <p:ph type="title"/>
          </p:nvPr>
        </p:nvSpPr>
        <p:spPr/>
        <p:txBody>
          <a:bodyPr/>
          <a:lstStyle/>
          <a:p>
            <a:r>
              <a:rPr lang="en-GB" dirty="0"/>
              <a:t>Agenda</a:t>
            </a:r>
            <a:endParaRPr lang="en-US" dirty="0"/>
          </a:p>
        </p:txBody>
      </p:sp>
      <p:sp>
        <p:nvSpPr>
          <p:cNvPr id="13" name="Text Placeholder 12" descr="No. 1">
            <a:extLst>
              <a:ext uri="{FF2B5EF4-FFF2-40B4-BE49-F238E27FC236}">
                <a16:creationId xmlns:a16="http://schemas.microsoft.com/office/drawing/2014/main" id="{4EECF1EB-FE9A-4395-9803-48D1366F41A2}"/>
              </a:ext>
            </a:extLst>
          </p:cNvPr>
          <p:cNvSpPr>
            <a:spLocks noGrp="1"/>
          </p:cNvSpPr>
          <p:nvPr>
            <p:ph type="body" sz="quarter" idx="31"/>
          </p:nvPr>
        </p:nvSpPr>
        <p:spPr/>
        <p:txBody>
          <a:bodyPr>
            <a:normAutofit fontScale="85000" lnSpcReduction="10000"/>
          </a:bodyPr>
          <a:lstStyle/>
          <a:p>
            <a:r>
              <a:rPr lang="en-GB" dirty="0"/>
              <a:t>##</a:t>
            </a:r>
            <a:endParaRPr lang="en-US" dirty="0"/>
          </a:p>
        </p:txBody>
      </p:sp>
      <p:sp>
        <p:nvSpPr>
          <p:cNvPr id="5" name="Text Placeholder 4" descr="Agenda Item 1">
            <a:extLst>
              <a:ext uri="{FF2B5EF4-FFF2-40B4-BE49-F238E27FC236}">
                <a16:creationId xmlns:a16="http://schemas.microsoft.com/office/drawing/2014/main" id="{CE422875-EDAA-48FF-A282-26952DB0C58F}"/>
              </a:ext>
            </a:extLst>
          </p:cNvPr>
          <p:cNvSpPr>
            <a:spLocks noGrp="1"/>
          </p:cNvSpPr>
          <p:nvPr>
            <p:ph type="body" sz="quarter" idx="16"/>
          </p:nvPr>
        </p:nvSpPr>
        <p:spPr/>
        <p:txBody>
          <a:bodyPr/>
          <a:lstStyle/>
          <a:p>
            <a:r>
              <a:rPr lang="en-GB" dirty="0"/>
              <a:t>Summary</a:t>
            </a:r>
            <a:endParaRPr lang="en-US" dirty="0"/>
          </a:p>
        </p:txBody>
      </p:sp>
      <p:sp>
        <p:nvSpPr>
          <p:cNvPr id="14" name="Text Placeholder 13" descr="No. 2">
            <a:extLst>
              <a:ext uri="{FF2B5EF4-FFF2-40B4-BE49-F238E27FC236}">
                <a16:creationId xmlns:a16="http://schemas.microsoft.com/office/drawing/2014/main" id="{325A2794-9D7F-4F8A-B659-3126A5AE36E3}"/>
              </a:ext>
            </a:extLst>
          </p:cNvPr>
          <p:cNvSpPr>
            <a:spLocks noGrp="1"/>
          </p:cNvSpPr>
          <p:nvPr>
            <p:ph type="body" sz="quarter" idx="32"/>
          </p:nvPr>
        </p:nvSpPr>
        <p:spPr/>
        <p:txBody>
          <a:bodyPr>
            <a:normAutofit fontScale="85000" lnSpcReduction="10000"/>
          </a:bodyPr>
          <a:lstStyle/>
          <a:p>
            <a:pPr lvl="0"/>
            <a:r>
              <a:rPr lang="en-GB"/>
              <a:t>##</a:t>
            </a:r>
            <a:endParaRPr lang="en-US" dirty="0"/>
          </a:p>
        </p:txBody>
      </p:sp>
      <p:sp>
        <p:nvSpPr>
          <p:cNvPr id="6" name="Text Placeholder 5" descr="Agenda Item 2">
            <a:extLst>
              <a:ext uri="{FF2B5EF4-FFF2-40B4-BE49-F238E27FC236}">
                <a16:creationId xmlns:a16="http://schemas.microsoft.com/office/drawing/2014/main" id="{75C65787-9125-4790-B3F2-CF1B59158F48}"/>
              </a:ext>
            </a:extLst>
          </p:cNvPr>
          <p:cNvSpPr>
            <a:spLocks noGrp="1"/>
          </p:cNvSpPr>
          <p:nvPr>
            <p:ph type="body" sz="quarter" idx="18"/>
          </p:nvPr>
        </p:nvSpPr>
        <p:spPr/>
        <p:txBody>
          <a:bodyPr/>
          <a:lstStyle/>
          <a:p>
            <a:r>
              <a:rPr lang="en-GB" dirty="0"/>
              <a:t>Dataset</a:t>
            </a:r>
            <a:endParaRPr lang="en-US" dirty="0"/>
          </a:p>
        </p:txBody>
      </p:sp>
      <p:sp>
        <p:nvSpPr>
          <p:cNvPr id="15" name="Text Placeholder 14" descr="No. 3">
            <a:extLst>
              <a:ext uri="{FF2B5EF4-FFF2-40B4-BE49-F238E27FC236}">
                <a16:creationId xmlns:a16="http://schemas.microsoft.com/office/drawing/2014/main" id="{304C0A50-C2E5-47D6-A07E-8078A7EADE10}"/>
              </a:ext>
            </a:extLst>
          </p:cNvPr>
          <p:cNvSpPr>
            <a:spLocks noGrp="1"/>
          </p:cNvSpPr>
          <p:nvPr>
            <p:ph type="body" sz="quarter" idx="33"/>
          </p:nvPr>
        </p:nvSpPr>
        <p:spPr/>
        <p:txBody>
          <a:bodyPr>
            <a:normAutofit fontScale="85000" lnSpcReduction="10000"/>
          </a:bodyPr>
          <a:lstStyle/>
          <a:p>
            <a:pPr lvl="0"/>
            <a:r>
              <a:rPr lang="en-GB"/>
              <a:t>##</a:t>
            </a:r>
            <a:endParaRPr lang="en-US" dirty="0"/>
          </a:p>
        </p:txBody>
      </p:sp>
      <p:sp>
        <p:nvSpPr>
          <p:cNvPr id="7" name="Text Placeholder 6" descr="Agenda Item 3">
            <a:extLst>
              <a:ext uri="{FF2B5EF4-FFF2-40B4-BE49-F238E27FC236}">
                <a16:creationId xmlns:a16="http://schemas.microsoft.com/office/drawing/2014/main" id="{91845080-64D9-4192-98A6-69D53C705628}"/>
              </a:ext>
            </a:extLst>
          </p:cNvPr>
          <p:cNvSpPr>
            <a:spLocks noGrp="1"/>
          </p:cNvSpPr>
          <p:nvPr>
            <p:ph type="body" sz="quarter" idx="20"/>
          </p:nvPr>
        </p:nvSpPr>
        <p:spPr/>
        <p:txBody>
          <a:bodyPr/>
          <a:lstStyle/>
          <a:p>
            <a:r>
              <a:rPr lang="en-GB" dirty="0"/>
              <a:t>Model Strategy</a:t>
            </a:r>
            <a:endParaRPr lang="en-US" dirty="0"/>
          </a:p>
        </p:txBody>
      </p:sp>
      <p:sp>
        <p:nvSpPr>
          <p:cNvPr id="16" name="Text Placeholder 15" descr="No. 4">
            <a:extLst>
              <a:ext uri="{FF2B5EF4-FFF2-40B4-BE49-F238E27FC236}">
                <a16:creationId xmlns:a16="http://schemas.microsoft.com/office/drawing/2014/main" id="{E9921B81-A763-4EA2-AC60-D1AEB3C65E43}"/>
              </a:ext>
            </a:extLst>
          </p:cNvPr>
          <p:cNvSpPr>
            <a:spLocks noGrp="1"/>
          </p:cNvSpPr>
          <p:nvPr>
            <p:ph type="body" sz="quarter" idx="34"/>
          </p:nvPr>
        </p:nvSpPr>
        <p:spPr/>
        <p:txBody>
          <a:bodyPr>
            <a:normAutofit fontScale="85000" lnSpcReduction="10000"/>
          </a:bodyPr>
          <a:lstStyle/>
          <a:p>
            <a:pPr lvl="0"/>
            <a:r>
              <a:rPr lang="en-GB"/>
              <a:t>##</a:t>
            </a:r>
            <a:endParaRPr lang="en-US" dirty="0"/>
          </a:p>
        </p:txBody>
      </p:sp>
      <p:sp>
        <p:nvSpPr>
          <p:cNvPr id="8" name="Text Placeholder 7" descr="Agenda Item 4">
            <a:extLst>
              <a:ext uri="{FF2B5EF4-FFF2-40B4-BE49-F238E27FC236}">
                <a16:creationId xmlns:a16="http://schemas.microsoft.com/office/drawing/2014/main" id="{500B9542-3140-4DAC-81AA-3DECE8BBA013}"/>
              </a:ext>
            </a:extLst>
          </p:cNvPr>
          <p:cNvSpPr>
            <a:spLocks noGrp="1"/>
          </p:cNvSpPr>
          <p:nvPr>
            <p:ph type="body" sz="quarter" idx="22"/>
          </p:nvPr>
        </p:nvSpPr>
        <p:spPr/>
        <p:txBody>
          <a:bodyPr/>
          <a:lstStyle/>
          <a:p>
            <a:r>
              <a:rPr lang="en-US" dirty="0"/>
              <a:t>Feature Importance</a:t>
            </a:r>
          </a:p>
        </p:txBody>
      </p:sp>
      <p:sp>
        <p:nvSpPr>
          <p:cNvPr id="17" name="Text Placeholder 16" descr="No. 5">
            <a:extLst>
              <a:ext uri="{FF2B5EF4-FFF2-40B4-BE49-F238E27FC236}">
                <a16:creationId xmlns:a16="http://schemas.microsoft.com/office/drawing/2014/main" id="{C4FFBA75-22E6-402C-AEB3-C41D3882CCB5}"/>
              </a:ext>
            </a:extLst>
          </p:cNvPr>
          <p:cNvSpPr>
            <a:spLocks noGrp="1"/>
          </p:cNvSpPr>
          <p:nvPr>
            <p:ph type="body" sz="quarter" idx="35"/>
          </p:nvPr>
        </p:nvSpPr>
        <p:spPr/>
        <p:txBody>
          <a:bodyPr>
            <a:normAutofit fontScale="85000" lnSpcReduction="10000"/>
          </a:bodyPr>
          <a:lstStyle/>
          <a:p>
            <a:pPr lvl="0"/>
            <a:r>
              <a:rPr lang="en-GB"/>
              <a:t>##</a:t>
            </a:r>
            <a:endParaRPr lang="en-US" dirty="0"/>
          </a:p>
        </p:txBody>
      </p:sp>
      <p:sp>
        <p:nvSpPr>
          <p:cNvPr id="9" name="Text Placeholder 8" descr="Agenda Item 5">
            <a:extLst>
              <a:ext uri="{FF2B5EF4-FFF2-40B4-BE49-F238E27FC236}">
                <a16:creationId xmlns:a16="http://schemas.microsoft.com/office/drawing/2014/main" id="{B9C70C9F-B466-4D01-A087-327C9CEBA3EB}"/>
              </a:ext>
            </a:extLst>
          </p:cNvPr>
          <p:cNvSpPr>
            <a:spLocks noGrp="1"/>
          </p:cNvSpPr>
          <p:nvPr>
            <p:ph type="body" sz="quarter" idx="24"/>
          </p:nvPr>
        </p:nvSpPr>
        <p:spPr/>
        <p:txBody>
          <a:bodyPr/>
          <a:lstStyle/>
          <a:p>
            <a:r>
              <a:rPr lang="en-GB" dirty="0"/>
              <a:t>Extra Marketing Strategy</a:t>
            </a:r>
            <a:endParaRPr lang="en-US" dirty="0"/>
          </a:p>
        </p:txBody>
      </p:sp>
      <p:sp>
        <p:nvSpPr>
          <p:cNvPr id="54" name="Text Placeholder 53">
            <a:extLst>
              <a:ext uri="{FF2B5EF4-FFF2-40B4-BE49-F238E27FC236}">
                <a16:creationId xmlns:a16="http://schemas.microsoft.com/office/drawing/2014/main" id="{BDDB79A0-081B-885C-70B1-FB4F0F710F69}"/>
              </a:ext>
            </a:extLst>
          </p:cNvPr>
          <p:cNvSpPr>
            <a:spLocks noGrp="1"/>
          </p:cNvSpPr>
          <p:nvPr>
            <p:ph type="body" sz="quarter" idx="30"/>
          </p:nvPr>
        </p:nvSpPr>
        <p:spPr/>
        <p:txBody>
          <a:bodyPr/>
          <a:lstStyle/>
          <a:p>
            <a:endParaRPr lang="en-US"/>
          </a:p>
        </p:txBody>
      </p:sp>
      <p:sp>
        <p:nvSpPr>
          <p:cNvPr id="56" name="Text Placeholder 55">
            <a:extLst>
              <a:ext uri="{FF2B5EF4-FFF2-40B4-BE49-F238E27FC236}">
                <a16:creationId xmlns:a16="http://schemas.microsoft.com/office/drawing/2014/main" id="{8DF7950F-7E80-9355-2480-90E7B852EEFC}"/>
              </a:ext>
            </a:extLst>
          </p:cNvPr>
          <p:cNvSpPr>
            <a:spLocks noGrp="1"/>
          </p:cNvSpPr>
          <p:nvPr>
            <p:ph type="body" sz="quarter" idx="28"/>
          </p:nvPr>
        </p:nvSpPr>
        <p:spPr/>
        <p:txBody>
          <a:bodyPr/>
          <a:lstStyle/>
          <a:p>
            <a:endParaRPr lang="en-US"/>
          </a:p>
        </p:txBody>
      </p:sp>
      <p:sp>
        <p:nvSpPr>
          <p:cNvPr id="58" name="Text Placeholder 57">
            <a:extLst>
              <a:ext uri="{FF2B5EF4-FFF2-40B4-BE49-F238E27FC236}">
                <a16:creationId xmlns:a16="http://schemas.microsoft.com/office/drawing/2014/main" id="{3E66AA23-9E52-5D48-CC92-D92E3B319B6A}"/>
              </a:ext>
            </a:extLst>
          </p:cNvPr>
          <p:cNvSpPr>
            <a:spLocks noGrp="1"/>
          </p:cNvSpPr>
          <p:nvPr>
            <p:ph type="body" sz="quarter" idx="26"/>
          </p:nvPr>
        </p:nvSpPr>
        <p:spPr/>
        <p:txBody>
          <a:bodyPr/>
          <a:lstStyle/>
          <a:p>
            <a:endParaRPr lang="en-US"/>
          </a:p>
        </p:txBody>
      </p:sp>
      <p:sp>
        <p:nvSpPr>
          <p:cNvPr id="64" name="Text Placeholder 63">
            <a:extLst>
              <a:ext uri="{FF2B5EF4-FFF2-40B4-BE49-F238E27FC236}">
                <a16:creationId xmlns:a16="http://schemas.microsoft.com/office/drawing/2014/main" id="{605930C4-3C8A-5827-8AB1-0F927647F757}"/>
              </a:ext>
            </a:extLst>
          </p:cNvPr>
          <p:cNvSpPr>
            <a:spLocks noGrp="1"/>
          </p:cNvSpPr>
          <p:nvPr>
            <p:ph type="body" sz="quarter" idx="46"/>
          </p:nvPr>
        </p:nvSpPr>
        <p:spPr/>
        <p:txBody>
          <a:bodyPr/>
          <a:lstStyle/>
          <a:p>
            <a:endParaRPr lang="en-US"/>
          </a:p>
        </p:txBody>
      </p:sp>
      <p:sp>
        <p:nvSpPr>
          <p:cNvPr id="66" name="Text Placeholder 65">
            <a:extLst>
              <a:ext uri="{FF2B5EF4-FFF2-40B4-BE49-F238E27FC236}">
                <a16:creationId xmlns:a16="http://schemas.microsoft.com/office/drawing/2014/main" id="{5C258E0D-DF94-34CC-F7D8-F96E4FA2F8A9}"/>
              </a:ext>
            </a:extLst>
          </p:cNvPr>
          <p:cNvSpPr>
            <a:spLocks noGrp="1"/>
          </p:cNvSpPr>
          <p:nvPr>
            <p:ph type="body" sz="quarter" idx="45"/>
          </p:nvPr>
        </p:nvSpPr>
        <p:spPr/>
        <p:txBody>
          <a:bodyPr/>
          <a:lstStyle/>
          <a:p>
            <a:endParaRPr lang="en-US"/>
          </a:p>
        </p:txBody>
      </p:sp>
      <p:sp>
        <p:nvSpPr>
          <p:cNvPr id="68" name="Text Placeholder 67">
            <a:extLst>
              <a:ext uri="{FF2B5EF4-FFF2-40B4-BE49-F238E27FC236}">
                <a16:creationId xmlns:a16="http://schemas.microsoft.com/office/drawing/2014/main" id="{34A7674B-B920-5B0B-A099-72FE2197329C}"/>
              </a:ext>
            </a:extLst>
          </p:cNvPr>
          <p:cNvSpPr>
            <a:spLocks noGrp="1"/>
          </p:cNvSpPr>
          <p:nvPr>
            <p:ph type="body" sz="quarter" idx="44"/>
          </p:nvPr>
        </p:nvSpPr>
        <p:spPr/>
        <p:txBody>
          <a:bodyPr/>
          <a:lstStyle/>
          <a:p>
            <a:endParaRPr lang="en-US"/>
          </a:p>
        </p:txBody>
      </p:sp>
      <p:sp>
        <p:nvSpPr>
          <p:cNvPr id="70" name="Text Placeholder 69">
            <a:extLst>
              <a:ext uri="{FF2B5EF4-FFF2-40B4-BE49-F238E27FC236}">
                <a16:creationId xmlns:a16="http://schemas.microsoft.com/office/drawing/2014/main" id="{F17DDE03-FFDF-6E27-17DB-FA714556E01C}"/>
              </a:ext>
            </a:extLst>
          </p:cNvPr>
          <p:cNvSpPr>
            <a:spLocks noGrp="1"/>
          </p:cNvSpPr>
          <p:nvPr>
            <p:ph type="body" sz="quarter" idx="43"/>
          </p:nvPr>
        </p:nvSpPr>
        <p:spPr/>
        <p:txBody>
          <a:bodyPr/>
          <a:lstStyle/>
          <a:p>
            <a:endParaRPr lang="en-US"/>
          </a:p>
        </p:txBody>
      </p:sp>
      <p:sp>
        <p:nvSpPr>
          <p:cNvPr id="72" name="Text Placeholder 71">
            <a:extLst>
              <a:ext uri="{FF2B5EF4-FFF2-40B4-BE49-F238E27FC236}">
                <a16:creationId xmlns:a16="http://schemas.microsoft.com/office/drawing/2014/main" id="{4D514BF4-E445-A2DA-C3E2-C35E45B1F4F0}"/>
              </a:ext>
            </a:extLst>
          </p:cNvPr>
          <p:cNvSpPr>
            <a:spLocks noGrp="1"/>
          </p:cNvSpPr>
          <p:nvPr>
            <p:ph type="body" sz="quarter" idx="42"/>
          </p:nvPr>
        </p:nvSpPr>
        <p:spPr/>
        <p:txBody>
          <a:bodyPr/>
          <a:lstStyle/>
          <a:p>
            <a:endParaRPr lang="en-US"/>
          </a:p>
        </p:txBody>
      </p:sp>
      <p:sp>
        <p:nvSpPr>
          <p:cNvPr id="74" name="Text Placeholder 73">
            <a:extLst>
              <a:ext uri="{FF2B5EF4-FFF2-40B4-BE49-F238E27FC236}">
                <a16:creationId xmlns:a16="http://schemas.microsoft.com/office/drawing/2014/main" id="{7ABCD2AE-2AC2-A785-86D8-43022779F4CC}"/>
              </a:ext>
            </a:extLst>
          </p:cNvPr>
          <p:cNvSpPr>
            <a:spLocks noGrp="1"/>
          </p:cNvSpPr>
          <p:nvPr>
            <p:ph type="body" sz="quarter" idx="41"/>
          </p:nvPr>
        </p:nvSpPr>
        <p:spPr/>
        <p:txBody>
          <a:bodyPr/>
          <a:lstStyle/>
          <a:p>
            <a:endParaRPr lang="en-US"/>
          </a:p>
        </p:txBody>
      </p:sp>
      <p:sp>
        <p:nvSpPr>
          <p:cNvPr id="76" name="Text Placeholder 75">
            <a:extLst>
              <a:ext uri="{FF2B5EF4-FFF2-40B4-BE49-F238E27FC236}">
                <a16:creationId xmlns:a16="http://schemas.microsoft.com/office/drawing/2014/main" id="{43F8EC0E-2959-EA0C-3E62-B2B286DE8A20}"/>
              </a:ext>
            </a:extLst>
          </p:cNvPr>
          <p:cNvSpPr>
            <a:spLocks noGrp="1"/>
          </p:cNvSpPr>
          <p:nvPr>
            <p:ph type="body" sz="quarter" idx="40"/>
          </p:nvPr>
        </p:nvSpPr>
        <p:spPr/>
        <p:txBody>
          <a:bodyPr/>
          <a:lstStyle/>
          <a:p>
            <a:endParaRPr lang="en-US" dirty="0"/>
          </a:p>
        </p:txBody>
      </p:sp>
    </p:spTree>
    <p:extLst>
      <p:ext uri="{BB962C8B-B14F-4D97-AF65-F5344CB8AC3E}">
        <p14:creationId xmlns:p14="http://schemas.microsoft.com/office/powerpoint/2010/main" val="1368541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on a dock looking at a body of water&#10;&#10;Description automatically generated">
            <a:extLst>
              <a:ext uri="{FF2B5EF4-FFF2-40B4-BE49-F238E27FC236}">
                <a16:creationId xmlns:a16="http://schemas.microsoft.com/office/drawing/2014/main" id="{C1BD1015-8D8B-D52A-E451-E0FE0857F56D}"/>
              </a:ext>
            </a:extLst>
          </p:cNvPr>
          <p:cNvPicPr>
            <a:picLocks noChangeAspect="1"/>
          </p:cNvPicPr>
          <p:nvPr/>
        </p:nvPicPr>
        <p:blipFill rotWithShape="1">
          <a:blip r:embed="rId2"/>
          <a:srcRect t="7566" b="21510"/>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88BE2E-54B2-D2BA-6FF4-BDAC4A172AA6}"/>
              </a:ext>
            </a:extLst>
          </p:cNvPr>
          <p:cNvSpPr>
            <a:spLocks noGrp="1"/>
          </p:cNvSpPr>
          <p:nvPr>
            <p:ph type="title"/>
          </p:nvPr>
        </p:nvSpPr>
        <p:spPr>
          <a:xfrm>
            <a:off x="838200" y="365125"/>
            <a:ext cx="3822189" cy="1899912"/>
          </a:xfrm>
        </p:spPr>
        <p:txBody>
          <a:bodyPr>
            <a:normAutofit fontScale="90000"/>
          </a:bodyPr>
          <a:lstStyle/>
          <a:p>
            <a:r>
              <a:rPr lang="en-GB" sz="4000" b="1" kern="0" dirty="0">
                <a:effectLst/>
                <a:latin typeface="Graphik Bold" panose="020B0503030202060203" pitchFamily="34" charset="77"/>
              </a:rPr>
              <a:t>Technical Test, Data Science at </a:t>
            </a:r>
            <a:r>
              <a:rPr lang="en-GB" sz="4000" b="1" kern="0" dirty="0" err="1">
                <a:effectLst/>
                <a:latin typeface="Graphik Bold" panose="020B0503030202060203" pitchFamily="34" charset="77"/>
              </a:rPr>
              <a:t>loveholidays</a:t>
            </a:r>
            <a:endParaRPr lang="en-US" sz="4000" dirty="0">
              <a:latin typeface="Graphik Regular" panose="020B0503030202060203" pitchFamily="34" charset="77"/>
            </a:endParaRPr>
          </a:p>
        </p:txBody>
      </p:sp>
      <p:sp>
        <p:nvSpPr>
          <p:cNvPr id="3" name="Content Placeholder 2">
            <a:extLst>
              <a:ext uri="{FF2B5EF4-FFF2-40B4-BE49-F238E27FC236}">
                <a16:creationId xmlns:a16="http://schemas.microsoft.com/office/drawing/2014/main" id="{5002C3E5-E8A9-BF31-9235-15F37B792A9F}"/>
              </a:ext>
            </a:extLst>
          </p:cNvPr>
          <p:cNvSpPr>
            <a:spLocks noGrp="1"/>
          </p:cNvSpPr>
          <p:nvPr>
            <p:ph idx="1"/>
          </p:nvPr>
        </p:nvSpPr>
        <p:spPr>
          <a:xfrm>
            <a:off x="838200" y="2434201"/>
            <a:ext cx="3822189" cy="3742762"/>
          </a:xfrm>
        </p:spPr>
        <p:txBody>
          <a:bodyPr>
            <a:normAutofit lnSpcReduction="10000"/>
          </a:bodyPr>
          <a:lstStyle/>
          <a:p>
            <a:pPr marL="0" indent="0">
              <a:buNone/>
            </a:pPr>
            <a:r>
              <a:rPr lang="en-GB" sz="2000" dirty="0">
                <a:effectLst/>
                <a:latin typeface="Graphik Regular" panose="020B0503030202060203" pitchFamily="34" charset="77"/>
                <a:ea typeface="Arial" panose="020B0604020202020204" pitchFamily="34" charset="0"/>
              </a:rPr>
              <a:t>At </a:t>
            </a:r>
            <a:r>
              <a:rPr lang="en-GB" sz="2000" dirty="0" err="1">
                <a:effectLst/>
                <a:latin typeface="Graphik Regular" panose="020B0503030202060203" pitchFamily="34" charset="77"/>
                <a:ea typeface="Arial" panose="020B0604020202020204" pitchFamily="34" charset="0"/>
              </a:rPr>
              <a:t>loveholidays</a:t>
            </a:r>
            <a:r>
              <a:rPr lang="en-GB" sz="2000" dirty="0">
                <a:effectLst/>
                <a:latin typeface="Graphik Regular" panose="020B0503030202060203" pitchFamily="34" charset="77"/>
                <a:ea typeface="Arial" panose="020B0604020202020204" pitchFamily="34" charset="0"/>
              </a:rPr>
              <a:t> our growth is driven by being able to attract visitors to our website where they can go on to purchase a great package holiday. We use data to make smarter decisions on where to invest our marketing budget and where to focus our effort to improve our user experience. In this task we would like you to analyse this data to build a predictive model of customer behaviour.</a:t>
            </a:r>
          </a:p>
        </p:txBody>
      </p:sp>
    </p:spTree>
    <p:extLst>
      <p:ext uri="{BB962C8B-B14F-4D97-AF65-F5344CB8AC3E}">
        <p14:creationId xmlns:p14="http://schemas.microsoft.com/office/powerpoint/2010/main" val="267045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FBE40F9-93FD-43EA-82B7-9F34CD5E1EEA}"/>
              </a:ext>
            </a:extLst>
          </p:cNvPr>
          <p:cNvSpPr>
            <a:spLocks noGrp="1"/>
          </p:cNvSpPr>
          <p:nvPr>
            <p:ph type="sldNum" sz="quarter" idx="20"/>
          </p:nvPr>
        </p:nvSpPr>
        <p:spPr>
          <a:xfrm>
            <a:off x="11484746" y="6490025"/>
            <a:ext cx="326254" cy="201168"/>
          </a:xfrm>
        </p:spPr>
        <p:txBody>
          <a:bodyPr/>
          <a:lstStyle/>
          <a:p>
            <a:fld id="{1F90F471-3972-4120-B8B3-0237DE626C35}" type="slidenum">
              <a:rPr lang="en-US" smtClean="0"/>
              <a:pPr/>
              <a:t>4</a:t>
            </a:fld>
            <a:endParaRPr lang="en-US" dirty="0"/>
          </a:p>
        </p:txBody>
      </p:sp>
      <p:sp>
        <p:nvSpPr>
          <p:cNvPr id="2" name="Title 1">
            <a:extLst>
              <a:ext uri="{FF2B5EF4-FFF2-40B4-BE49-F238E27FC236}">
                <a16:creationId xmlns:a16="http://schemas.microsoft.com/office/drawing/2014/main" id="{4E45C672-37D2-4A2A-B851-D47101B4194A}"/>
              </a:ext>
            </a:extLst>
          </p:cNvPr>
          <p:cNvSpPr>
            <a:spLocks noGrp="1"/>
          </p:cNvSpPr>
          <p:nvPr>
            <p:ph type="title"/>
          </p:nvPr>
        </p:nvSpPr>
        <p:spPr/>
        <p:txBody>
          <a:bodyPr/>
          <a:lstStyle/>
          <a:p>
            <a:r>
              <a:rPr lang="en-GB" b="1" dirty="0">
                <a:latin typeface="Graphik Bold" panose="020B0503030202060203" pitchFamily="34" charset="77"/>
              </a:rPr>
              <a:t>Dataset</a:t>
            </a:r>
            <a:endParaRPr lang="en-US" b="1" dirty="0">
              <a:latin typeface="Graphik Bold" panose="020B0503030202060203" pitchFamily="34" charset="77"/>
            </a:endParaRPr>
          </a:p>
        </p:txBody>
      </p:sp>
      <p:sp>
        <p:nvSpPr>
          <p:cNvPr id="3" name="Text Placeholder 2">
            <a:extLst>
              <a:ext uri="{FF2B5EF4-FFF2-40B4-BE49-F238E27FC236}">
                <a16:creationId xmlns:a16="http://schemas.microsoft.com/office/drawing/2014/main" id="{267EF545-017C-45D6-85C7-C729AD943C4F}"/>
              </a:ext>
            </a:extLst>
          </p:cNvPr>
          <p:cNvSpPr>
            <a:spLocks noGrp="1"/>
          </p:cNvSpPr>
          <p:nvPr>
            <p:ph type="body" idx="1"/>
          </p:nvPr>
        </p:nvSpPr>
        <p:spPr>
          <a:xfrm>
            <a:off x="380998" y="1361365"/>
            <a:ext cx="5524500" cy="822960"/>
          </a:xfrm>
        </p:spPr>
        <p:txBody>
          <a:bodyPr/>
          <a:lstStyle/>
          <a:p>
            <a:r>
              <a:rPr lang="en-GB" sz="1800" b="1" dirty="0" err="1">
                <a:effectLst/>
                <a:latin typeface="Arial" panose="020B0604020202020204" pitchFamily="34" charset="0"/>
                <a:ea typeface="Arial" panose="020B0604020202020204" pitchFamily="34" charset="0"/>
              </a:rPr>
              <a:t>attribution_path_data</a:t>
            </a:r>
            <a:endParaRPr lang="en-US" dirty="0"/>
          </a:p>
        </p:txBody>
      </p:sp>
      <p:sp>
        <p:nvSpPr>
          <p:cNvPr id="5" name="Content Placeholder 4">
            <a:extLst>
              <a:ext uri="{FF2B5EF4-FFF2-40B4-BE49-F238E27FC236}">
                <a16:creationId xmlns:a16="http://schemas.microsoft.com/office/drawing/2014/main" id="{1D76737E-1A11-4583-BA2D-45AF355C32D1}"/>
              </a:ext>
            </a:extLst>
          </p:cNvPr>
          <p:cNvSpPr>
            <a:spLocks noGrp="1"/>
          </p:cNvSpPr>
          <p:nvPr>
            <p:ph sz="half" idx="2"/>
          </p:nvPr>
        </p:nvSpPr>
        <p:spPr>
          <a:xfrm>
            <a:off x="380994" y="1878064"/>
            <a:ext cx="5524499" cy="3101872"/>
          </a:xfrm>
        </p:spPr>
        <p:txBody>
          <a:bodyPr>
            <a:normAutofit fontScale="62500" lnSpcReduction="20000"/>
          </a:bodyPr>
          <a:lstStyle/>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path_id</a:t>
            </a:r>
            <a:r>
              <a:rPr lang="en-GB" sz="1800" i="1" u="none" strike="noStrike" dirty="0">
                <a:effectLst/>
                <a:latin typeface="Graphik Regular" panose="020B0503030202060203" pitchFamily="34" charset="77"/>
                <a:ea typeface="Arial" panose="020B0604020202020204" pitchFamily="34" charset="0"/>
              </a:rPr>
              <a:t>: </a:t>
            </a:r>
            <a:r>
              <a:rPr lang="en-GB" sz="1800" u="none" strike="noStrike" dirty="0">
                <a:effectLst/>
                <a:latin typeface="Graphik Regular" panose="020B0503030202060203" pitchFamily="34" charset="77"/>
                <a:ea typeface="Arial" panose="020B0604020202020204" pitchFamily="34" charset="0"/>
              </a:rPr>
              <a:t>identifier column for which path the session is associated with.</a:t>
            </a:r>
          </a:p>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device_type</a:t>
            </a:r>
            <a:r>
              <a:rPr lang="en-GB" sz="1800" i="1" u="none" strike="noStrike" dirty="0">
                <a:effectLst/>
                <a:latin typeface="Graphik Regular" panose="020B0503030202060203" pitchFamily="34" charset="77"/>
                <a:ea typeface="Arial" panose="020B0604020202020204" pitchFamily="34" charset="0"/>
              </a:rPr>
              <a:t>: </a:t>
            </a:r>
            <a:r>
              <a:rPr lang="en-GB" sz="1800" u="none" strike="noStrike" dirty="0">
                <a:effectLst/>
                <a:latin typeface="Graphik Regular" panose="020B0503030202060203" pitchFamily="34" charset="77"/>
                <a:ea typeface="Arial" panose="020B0604020202020204" pitchFamily="34" charset="0"/>
              </a:rPr>
              <a:t>the label encoded device type associated with the session.</a:t>
            </a:r>
          </a:p>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attribution_channel</a:t>
            </a:r>
            <a:r>
              <a:rPr lang="en-GB" sz="1800" i="1" u="none" strike="noStrike" dirty="0">
                <a:effectLst/>
                <a:latin typeface="Graphik Regular" panose="020B0503030202060203" pitchFamily="34" charset="77"/>
                <a:ea typeface="Arial" panose="020B0604020202020204" pitchFamily="34" charset="0"/>
              </a:rPr>
              <a:t>: </a:t>
            </a:r>
            <a:r>
              <a:rPr lang="en-GB" sz="1800" u="none" strike="noStrike" dirty="0">
                <a:effectLst/>
                <a:latin typeface="Graphik Regular" panose="020B0503030202060203" pitchFamily="34" charset="77"/>
                <a:ea typeface="Arial" panose="020B0604020202020204" pitchFamily="34" charset="0"/>
              </a:rPr>
              <a:t>the label encoded marketing channel used to access our site for that session. </a:t>
            </a:r>
          </a:p>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distance_to_last</a:t>
            </a:r>
            <a:r>
              <a:rPr lang="en-GB" sz="1800" i="1" u="none" strike="noStrike" dirty="0">
                <a:effectLst/>
                <a:latin typeface="Graphik Regular" panose="020B0503030202060203" pitchFamily="34" charset="77"/>
                <a:ea typeface="Arial" panose="020B0604020202020204" pitchFamily="34" charset="0"/>
              </a:rPr>
              <a:t>:</a:t>
            </a:r>
            <a:r>
              <a:rPr lang="en-GB" sz="1800" u="none" strike="noStrike" dirty="0">
                <a:effectLst/>
                <a:latin typeface="Graphik Regular" panose="020B0503030202060203" pitchFamily="34" charset="77"/>
                <a:ea typeface="Arial" panose="020B0604020202020204" pitchFamily="34" charset="0"/>
              </a:rPr>
              <a:t> the order of the sessions. A value of 1 denotes the last session in the path, and the max </a:t>
            </a:r>
            <a:r>
              <a:rPr lang="en-GB" sz="1800" i="1" u="none" strike="noStrike" dirty="0" err="1">
                <a:effectLst/>
                <a:latin typeface="Graphik Regular" panose="020B0503030202060203" pitchFamily="34" charset="77"/>
                <a:ea typeface="Arial" panose="020B0604020202020204" pitchFamily="34" charset="0"/>
              </a:rPr>
              <a:t>distance_to_last</a:t>
            </a:r>
            <a:r>
              <a:rPr lang="en-GB" sz="1800" u="none" strike="noStrike" dirty="0">
                <a:effectLst/>
                <a:latin typeface="Graphik Regular" panose="020B0503030202060203" pitchFamily="34" charset="77"/>
                <a:ea typeface="Arial" panose="020B0604020202020204" pitchFamily="34" charset="0"/>
              </a:rPr>
              <a:t> value denotes the first session in the path.</a:t>
            </a:r>
          </a:p>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time_delta_in_days</a:t>
            </a:r>
            <a:r>
              <a:rPr lang="en-GB" sz="1800" i="1" u="none" strike="noStrike" dirty="0">
                <a:effectLst/>
                <a:latin typeface="Graphik Regular" panose="020B0503030202060203" pitchFamily="34" charset="77"/>
                <a:ea typeface="Arial" panose="020B0604020202020204" pitchFamily="34" charset="0"/>
              </a:rPr>
              <a:t>: </a:t>
            </a:r>
            <a:r>
              <a:rPr lang="en-GB" sz="1800" u="none" strike="noStrike" dirty="0">
                <a:effectLst/>
                <a:latin typeface="Graphik Regular" panose="020B0503030202060203" pitchFamily="34" charset="77"/>
                <a:ea typeface="Arial" panose="020B0604020202020204" pitchFamily="34" charset="0"/>
              </a:rPr>
              <a:t>the time difference in days between a given session and the last session in the path. </a:t>
            </a:r>
          </a:p>
          <a:p>
            <a:pPr marL="342900" lvl="0" indent="-342900" algn="just">
              <a:lnSpc>
                <a:spcPct val="115000"/>
              </a:lnSpc>
              <a:buFont typeface="Arial" panose="020B0604020202020204" pitchFamily="34" charset="0"/>
              <a:buChar char="●"/>
            </a:pPr>
            <a:r>
              <a:rPr lang="en-GB" sz="1800" i="1" u="none" strike="noStrike" dirty="0" err="1">
                <a:effectLst/>
                <a:latin typeface="Graphik Regular" panose="020B0503030202060203" pitchFamily="34" charset="77"/>
                <a:ea typeface="Arial" panose="020B0604020202020204" pitchFamily="34" charset="0"/>
              </a:rPr>
              <a:t>has_booked</a:t>
            </a:r>
            <a:r>
              <a:rPr lang="en-GB" sz="1800" i="1" u="none" strike="noStrike" dirty="0">
                <a:effectLst/>
                <a:latin typeface="Graphik Regular" panose="020B0503030202060203" pitchFamily="34" charset="77"/>
                <a:ea typeface="Arial" panose="020B0604020202020204" pitchFamily="34" charset="0"/>
              </a:rPr>
              <a:t>: </a:t>
            </a:r>
            <a:r>
              <a:rPr lang="en-GB" sz="1800" u="none" strike="noStrike" dirty="0">
                <a:effectLst/>
                <a:latin typeface="Graphik Regular" panose="020B0503030202060203" pitchFamily="34" charset="77"/>
                <a:ea typeface="Arial" panose="020B0604020202020204" pitchFamily="34" charset="0"/>
              </a:rPr>
              <a:t>the target variable which determines if a path ended with a booking. All sessions in a </a:t>
            </a:r>
            <a:r>
              <a:rPr lang="en-GB" sz="1800" u="none" strike="noStrike" dirty="0" err="1">
                <a:effectLst/>
                <a:latin typeface="Graphik Regular" panose="020B0503030202060203" pitchFamily="34" charset="77"/>
                <a:ea typeface="Arial" panose="020B0604020202020204" pitchFamily="34" charset="0"/>
              </a:rPr>
              <a:t>booked_path</a:t>
            </a:r>
            <a:r>
              <a:rPr lang="en-GB" sz="1800" u="none" strike="noStrike" dirty="0">
                <a:effectLst/>
                <a:latin typeface="Graphik Regular" panose="020B0503030202060203" pitchFamily="34" charset="77"/>
                <a:ea typeface="Arial" panose="020B0604020202020204" pitchFamily="34" charset="0"/>
              </a:rPr>
              <a:t> will have a value of 1 for this column.</a:t>
            </a:r>
          </a:p>
        </p:txBody>
      </p:sp>
      <p:sp>
        <p:nvSpPr>
          <p:cNvPr id="4" name="Text Placeholder 3">
            <a:extLst>
              <a:ext uri="{FF2B5EF4-FFF2-40B4-BE49-F238E27FC236}">
                <a16:creationId xmlns:a16="http://schemas.microsoft.com/office/drawing/2014/main" id="{A1F77F00-E154-4EA2-9622-A80E44BD101E}"/>
              </a:ext>
            </a:extLst>
          </p:cNvPr>
          <p:cNvSpPr>
            <a:spLocks noGrp="1"/>
          </p:cNvSpPr>
          <p:nvPr>
            <p:ph type="body" idx="14"/>
          </p:nvPr>
        </p:nvSpPr>
        <p:spPr>
          <a:xfrm>
            <a:off x="6286486" y="1318844"/>
            <a:ext cx="5524500" cy="822960"/>
          </a:xfrm>
        </p:spPr>
        <p:txBody>
          <a:bodyPr/>
          <a:lstStyle/>
          <a:p>
            <a:r>
              <a:rPr lang="en-GB" sz="1800" b="1" dirty="0" err="1">
                <a:effectLst/>
                <a:latin typeface="Arial" panose="020B0604020202020204" pitchFamily="34" charset="0"/>
                <a:ea typeface="Arial" panose="020B0604020202020204" pitchFamily="34" charset="0"/>
              </a:rPr>
              <a:t>user_feature_data</a:t>
            </a:r>
            <a:r>
              <a:rPr lang="en-GB" dirty="0">
                <a:effectLst/>
              </a:rPr>
              <a:t> </a:t>
            </a:r>
            <a:endParaRPr lang="en-US" dirty="0"/>
          </a:p>
        </p:txBody>
      </p:sp>
      <p:sp>
        <p:nvSpPr>
          <p:cNvPr id="6" name="Content Placeholder 5">
            <a:extLst>
              <a:ext uri="{FF2B5EF4-FFF2-40B4-BE49-F238E27FC236}">
                <a16:creationId xmlns:a16="http://schemas.microsoft.com/office/drawing/2014/main" id="{840EB90F-BFAD-4D60-B65D-D008A318207E}"/>
              </a:ext>
            </a:extLst>
          </p:cNvPr>
          <p:cNvSpPr>
            <a:spLocks noGrp="1"/>
          </p:cNvSpPr>
          <p:nvPr>
            <p:ph sz="half" idx="18"/>
          </p:nvPr>
        </p:nvSpPr>
        <p:spPr>
          <a:xfrm>
            <a:off x="6286491" y="1878064"/>
            <a:ext cx="5524499" cy="4156282"/>
          </a:xfrm>
        </p:spPr>
        <p:txBody>
          <a:bodyPr>
            <a:noAutofit/>
          </a:bodyPr>
          <a:lstStyle/>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path_id</a:t>
            </a:r>
            <a:r>
              <a:rPr lang="en-GB" sz="1100" i="1" u="none" strike="noStrike" dirty="0">
                <a:effectLst/>
                <a:latin typeface="Graphik Regular" panose="020B0503030202060203" pitchFamily="34" charset="77"/>
                <a:ea typeface="Arial" panose="020B0604020202020204" pitchFamily="34" charset="0"/>
              </a:rPr>
              <a:t>: </a:t>
            </a:r>
            <a:r>
              <a:rPr lang="en-GB" sz="1100" u="none" strike="noStrike" dirty="0">
                <a:effectLst/>
                <a:latin typeface="Graphik Regular" panose="020B0503030202060203" pitchFamily="34" charset="77"/>
                <a:ea typeface="Arial" panose="020B0604020202020204" pitchFamily="34" charset="0"/>
              </a:rPr>
              <a:t>the unique path identifier.</a:t>
            </a:r>
          </a:p>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n_sessions</a:t>
            </a:r>
            <a:r>
              <a:rPr lang="en-GB" sz="1100" i="1" u="none" strike="noStrike" dirty="0">
                <a:effectLst/>
                <a:latin typeface="Graphik Regular" panose="020B0503030202060203" pitchFamily="34" charset="77"/>
                <a:ea typeface="Arial" panose="020B0604020202020204" pitchFamily="34" charset="0"/>
              </a:rPr>
              <a:t>: </a:t>
            </a:r>
            <a:r>
              <a:rPr lang="en-GB" sz="1100" u="none" strike="noStrike" dirty="0">
                <a:effectLst/>
                <a:latin typeface="Graphik Regular" panose="020B0503030202060203" pitchFamily="34" charset="77"/>
                <a:ea typeface="Arial" panose="020B0604020202020204" pitchFamily="34" charset="0"/>
              </a:rPr>
              <a:t>the number of sessions in the path. </a:t>
            </a:r>
          </a:p>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most_common_landing_page</a:t>
            </a:r>
            <a:r>
              <a:rPr lang="en-GB" sz="1100" i="1" u="none" strike="noStrike" dirty="0">
                <a:effectLst/>
                <a:latin typeface="Graphik Regular" panose="020B0503030202060203" pitchFamily="34" charset="77"/>
                <a:ea typeface="Arial" panose="020B0604020202020204" pitchFamily="34" charset="0"/>
              </a:rPr>
              <a:t>:</a:t>
            </a:r>
            <a:r>
              <a:rPr lang="en-GB" sz="1100" u="none" strike="noStrike" dirty="0">
                <a:effectLst/>
                <a:latin typeface="Graphik Regular" panose="020B0503030202060203" pitchFamily="34" charset="77"/>
                <a:ea typeface="Arial" panose="020B0604020202020204" pitchFamily="34" charset="0"/>
              </a:rPr>
              <a:t> the most common landing page in the path.</a:t>
            </a:r>
          </a:p>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clicked_x</a:t>
            </a:r>
            <a:r>
              <a:rPr lang="en-GB" sz="1100" i="1" u="none" strike="noStrike" dirty="0">
                <a:effectLst/>
                <a:latin typeface="Graphik Regular" panose="020B0503030202060203" pitchFamily="34" charset="77"/>
                <a:ea typeface="Arial" panose="020B0604020202020204" pitchFamily="34" charset="0"/>
              </a:rPr>
              <a:t>: </a:t>
            </a:r>
            <a:r>
              <a:rPr lang="en-GB" sz="1100" u="none" strike="noStrike" dirty="0">
                <a:effectLst/>
                <a:latin typeface="Graphik Regular" panose="020B0503030202060203" pitchFamily="34" charset="77"/>
                <a:ea typeface="Arial" panose="020B0604020202020204" pitchFamily="34" charset="0"/>
              </a:rPr>
              <a:t>whether a user clicked on a given website feature x (e.g. </a:t>
            </a:r>
            <a:r>
              <a:rPr lang="en-GB" sz="1100" i="1" u="none" strike="noStrike" dirty="0" err="1">
                <a:effectLst/>
                <a:latin typeface="Graphik Regular" panose="020B0503030202060203" pitchFamily="34" charset="77"/>
                <a:ea typeface="Arial" panose="020B0604020202020204" pitchFamily="34" charset="0"/>
              </a:rPr>
              <a:t>clicked_beach</a:t>
            </a:r>
            <a:r>
              <a:rPr lang="en-GB" sz="1100" i="1" u="none" strike="noStrike" dirty="0">
                <a:effectLst/>
                <a:latin typeface="Graphik Regular" panose="020B0503030202060203" pitchFamily="34" charset="77"/>
                <a:ea typeface="Arial" panose="020B0604020202020204" pitchFamily="34" charset="0"/>
              </a:rPr>
              <a:t> - the user clicked on a holiday to a beach destination</a:t>
            </a:r>
            <a:r>
              <a:rPr lang="en-GB" sz="1100" u="none" strike="noStrike" dirty="0">
                <a:effectLst/>
                <a:latin typeface="Graphik Regular" panose="020B0503030202060203" pitchFamily="34" charset="77"/>
                <a:ea typeface="Arial" panose="020B0604020202020204" pitchFamily="34" charset="0"/>
              </a:rPr>
              <a:t>).  </a:t>
            </a:r>
          </a:p>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viewed_x</a:t>
            </a:r>
            <a:r>
              <a:rPr lang="en-GB" sz="1100" i="1" u="none" strike="noStrike" dirty="0">
                <a:effectLst/>
                <a:latin typeface="Graphik Regular" panose="020B0503030202060203" pitchFamily="34" charset="77"/>
                <a:ea typeface="Arial" panose="020B0604020202020204" pitchFamily="34" charset="0"/>
              </a:rPr>
              <a:t>:</a:t>
            </a:r>
            <a:r>
              <a:rPr lang="en-GB" sz="1100" u="none" strike="noStrike" dirty="0">
                <a:effectLst/>
                <a:latin typeface="Graphik Regular" panose="020B0503030202060203" pitchFamily="34" charset="77"/>
                <a:ea typeface="Arial" panose="020B0604020202020204" pitchFamily="34" charset="0"/>
              </a:rPr>
              <a:t> whether a user viewed a given website feature x (e.g. </a:t>
            </a:r>
            <a:r>
              <a:rPr lang="en-GB" sz="1100" i="1" u="none" strike="noStrike" dirty="0" err="1">
                <a:effectLst/>
                <a:latin typeface="Graphik Regular" panose="020B0503030202060203" pitchFamily="34" charset="77"/>
                <a:ea typeface="Arial" panose="020B0604020202020204" pitchFamily="34" charset="0"/>
              </a:rPr>
              <a:t>viewed_beach</a:t>
            </a:r>
            <a:r>
              <a:rPr lang="en-GB" sz="1100" u="none" strike="noStrike" dirty="0">
                <a:effectLst/>
                <a:latin typeface="Graphik Regular" panose="020B0503030202060203" pitchFamily="34" charset="77"/>
                <a:ea typeface="Arial" panose="020B0604020202020204" pitchFamily="34" charset="0"/>
              </a:rPr>
              <a:t>). </a:t>
            </a:r>
          </a:p>
          <a:p>
            <a:pPr marL="342900" lvl="0" indent="-342900" algn="just">
              <a:lnSpc>
                <a:spcPct val="115000"/>
              </a:lnSpc>
              <a:buFont typeface="Arial" panose="020B0604020202020204" pitchFamily="34" charset="0"/>
              <a:buChar char="●"/>
            </a:pPr>
            <a:r>
              <a:rPr lang="en-GB" sz="1100" i="1" u="none" strike="noStrike" dirty="0" err="1">
                <a:effectLst/>
                <a:latin typeface="Graphik Regular" panose="020B0503030202060203" pitchFamily="34" charset="77"/>
                <a:ea typeface="Arial" panose="020B0604020202020204" pitchFamily="34" charset="0"/>
              </a:rPr>
              <a:t>saw_x</a:t>
            </a:r>
            <a:r>
              <a:rPr lang="en-GB" sz="1100" i="1" u="none" strike="noStrike" dirty="0">
                <a:effectLst/>
                <a:latin typeface="Graphik Regular" panose="020B0503030202060203" pitchFamily="34" charset="77"/>
                <a:ea typeface="Arial" panose="020B0604020202020204" pitchFamily="34" charset="0"/>
              </a:rPr>
              <a:t>: </a:t>
            </a:r>
            <a:r>
              <a:rPr lang="en-GB" sz="1100" u="none" strike="noStrike" dirty="0">
                <a:effectLst/>
                <a:latin typeface="Graphik Regular" panose="020B0503030202060203" pitchFamily="34" charset="77"/>
                <a:ea typeface="Arial" panose="020B0604020202020204" pitchFamily="34" charset="0"/>
              </a:rPr>
              <a:t>whether a user saw a given funnel page on our website (e.g. saw the price and availability page </a:t>
            </a:r>
            <a:r>
              <a:rPr lang="en-GB" sz="1100" i="1" u="none" strike="noStrike" dirty="0" err="1">
                <a:effectLst/>
                <a:latin typeface="Graphik Regular" panose="020B0503030202060203" pitchFamily="34" charset="77"/>
                <a:ea typeface="Arial" panose="020B0604020202020204" pitchFamily="34" charset="0"/>
              </a:rPr>
              <a:t>saw_panda</a:t>
            </a:r>
            <a:r>
              <a:rPr lang="en-GB" sz="1100" u="none" strike="noStrike" dirty="0">
                <a:effectLst/>
                <a:latin typeface="Graphik Regular" panose="020B0503030202060203" pitchFamily="34" charset="77"/>
                <a:ea typeface="Arial" panose="020B0604020202020204" pitchFamily="34" charset="0"/>
              </a:rPr>
              <a:t>). </a:t>
            </a:r>
          </a:p>
          <a:p>
            <a:pPr marL="342900" lvl="0" indent="-342900" algn="just">
              <a:lnSpc>
                <a:spcPct val="115000"/>
              </a:lnSpc>
              <a:buFont typeface="Arial" panose="020B0604020202020204" pitchFamily="34" charset="0"/>
              <a:buChar char="●"/>
            </a:pPr>
            <a:r>
              <a:rPr lang="en-GB" sz="1100" i="1" u="none" strike="noStrike" dirty="0">
                <a:effectLst/>
                <a:latin typeface="Graphik Regular" panose="020B0503030202060203" pitchFamily="34" charset="77"/>
                <a:ea typeface="Arial" panose="020B0604020202020204" pitchFamily="34" charset="0"/>
              </a:rPr>
              <a:t>adults:</a:t>
            </a:r>
            <a:r>
              <a:rPr lang="en-GB" sz="1100" u="none" strike="noStrike" dirty="0">
                <a:effectLst/>
                <a:latin typeface="Graphik Regular" panose="020B0503030202060203" pitchFamily="34" charset="77"/>
                <a:ea typeface="Arial" panose="020B0604020202020204" pitchFamily="34" charset="0"/>
              </a:rPr>
              <a:t> the average value inputted into the adults filter on the website. </a:t>
            </a:r>
          </a:p>
          <a:p>
            <a:pPr marL="342900" lvl="0" indent="-342900" algn="just">
              <a:lnSpc>
                <a:spcPct val="115000"/>
              </a:lnSpc>
              <a:buFont typeface="Arial" panose="020B0604020202020204" pitchFamily="34" charset="0"/>
              <a:buChar char="●"/>
            </a:pPr>
            <a:r>
              <a:rPr lang="en-GB" sz="1100" i="1" u="none" strike="noStrike" dirty="0">
                <a:effectLst/>
                <a:latin typeface="Graphik Regular" panose="020B0503030202060203" pitchFamily="34" charset="77"/>
                <a:ea typeface="Arial" panose="020B0604020202020204" pitchFamily="34" charset="0"/>
              </a:rPr>
              <a:t>children: </a:t>
            </a:r>
            <a:r>
              <a:rPr lang="en-GB" sz="1100" u="none" strike="noStrike" dirty="0">
                <a:effectLst/>
                <a:latin typeface="Graphik Regular" panose="020B0503030202060203" pitchFamily="34" charset="77"/>
                <a:ea typeface="Arial" panose="020B0604020202020204" pitchFamily="34" charset="0"/>
              </a:rPr>
              <a:t>the average value inputted into the children filter on the website. </a:t>
            </a:r>
          </a:p>
          <a:p>
            <a:pPr marL="342900" lvl="0" indent="-342900" algn="just">
              <a:lnSpc>
                <a:spcPct val="115000"/>
              </a:lnSpc>
              <a:buFont typeface="Arial" panose="020B0604020202020204" pitchFamily="34" charset="0"/>
              <a:buChar char="●"/>
            </a:pPr>
            <a:r>
              <a:rPr lang="en-GB" sz="1100" i="1" u="none" strike="noStrike" dirty="0">
                <a:effectLst/>
                <a:latin typeface="Graphik Regular" panose="020B0503030202060203" pitchFamily="34" charset="77"/>
                <a:ea typeface="Arial" panose="020B0604020202020204" pitchFamily="34" charset="0"/>
              </a:rPr>
              <a:t>nights: </a:t>
            </a:r>
            <a:r>
              <a:rPr lang="en-GB" sz="1100" u="none" strike="noStrike" dirty="0">
                <a:effectLst/>
                <a:latin typeface="Graphik Regular" panose="020B0503030202060203" pitchFamily="34" charset="77"/>
                <a:ea typeface="Arial" panose="020B0604020202020204" pitchFamily="34" charset="0"/>
              </a:rPr>
              <a:t>the average value inputted into the nights filter on the website. </a:t>
            </a:r>
          </a:p>
        </p:txBody>
      </p:sp>
    </p:spTree>
    <p:extLst>
      <p:ext uri="{BB962C8B-B14F-4D97-AF65-F5344CB8AC3E}">
        <p14:creationId xmlns:p14="http://schemas.microsoft.com/office/powerpoint/2010/main" val="1298608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erson standing on a beach with a sign&#10;&#10;Description automatically generated">
            <a:extLst>
              <a:ext uri="{FF2B5EF4-FFF2-40B4-BE49-F238E27FC236}">
                <a16:creationId xmlns:a16="http://schemas.microsoft.com/office/drawing/2014/main" id="{A0795EBD-87EC-D3A6-99EA-253F086A59C5}"/>
              </a:ext>
            </a:extLst>
          </p:cNvPr>
          <p:cNvPicPr>
            <a:picLocks noGrp="1" noChangeAspect="1"/>
          </p:cNvPicPr>
          <p:nvPr>
            <p:ph idx="1"/>
          </p:nvPr>
        </p:nvPicPr>
        <p:blipFill rotWithShape="1">
          <a:blip r:embed="rId2"/>
          <a:srcRect t="15772" b="27988"/>
          <a:stretch/>
        </p:blipFill>
        <p:spPr>
          <a:xfrm>
            <a:off x="20" y="1282"/>
            <a:ext cx="12191980" cy="6856718"/>
          </a:xfrm>
          <a:prstGeom prst="rect">
            <a:avLst/>
          </a:prstGeom>
        </p:spPr>
      </p:pic>
    </p:spTree>
    <p:extLst>
      <p:ext uri="{BB962C8B-B14F-4D97-AF65-F5344CB8AC3E}">
        <p14:creationId xmlns:p14="http://schemas.microsoft.com/office/powerpoint/2010/main" val="2287958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in a raft with a globe on top of it&#10;&#10;Description automatically generated">
            <a:extLst>
              <a:ext uri="{FF2B5EF4-FFF2-40B4-BE49-F238E27FC236}">
                <a16:creationId xmlns:a16="http://schemas.microsoft.com/office/drawing/2014/main" id="{929A00AB-9306-DC07-219F-54555DB7CF47}"/>
              </a:ext>
            </a:extLst>
          </p:cNvPr>
          <p:cNvPicPr>
            <a:picLocks noChangeAspect="1"/>
          </p:cNvPicPr>
          <p:nvPr/>
        </p:nvPicPr>
        <p:blipFill rotWithShape="1">
          <a:blip r:embed="rId2"/>
          <a:srcRect t="14476" r="1" b="14602"/>
          <a:stretch/>
        </p:blipFill>
        <p:spPr>
          <a:xfrm>
            <a:off x="3209775" y="0"/>
            <a:ext cx="9669642" cy="6857990"/>
          </a:xfrm>
          <a:prstGeom prst="rect">
            <a:avLst/>
          </a:prstGeom>
        </p:spPr>
      </p:pic>
      <p:sp>
        <p:nvSpPr>
          <p:cNvPr id="58" name="Rectangle 5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A8FA65-1B42-E996-056A-9DED4F697257}"/>
              </a:ext>
            </a:extLst>
          </p:cNvPr>
          <p:cNvSpPr>
            <a:spLocks noGrp="1"/>
          </p:cNvSpPr>
          <p:nvPr>
            <p:ph type="title"/>
          </p:nvPr>
        </p:nvSpPr>
        <p:spPr>
          <a:xfrm>
            <a:off x="396367" y="200507"/>
            <a:ext cx="3822189" cy="645191"/>
          </a:xfrm>
        </p:spPr>
        <p:txBody>
          <a:bodyPr>
            <a:normAutofit fontScale="90000"/>
          </a:bodyPr>
          <a:lstStyle/>
          <a:p>
            <a:r>
              <a:rPr lang="en-US" sz="4000" b="1" dirty="0">
                <a:latin typeface="Graphik Bold" panose="020B0503030202060203" pitchFamily="34" charset="77"/>
              </a:rPr>
              <a:t>Model Strategy</a:t>
            </a:r>
          </a:p>
        </p:txBody>
      </p:sp>
      <p:sp>
        <p:nvSpPr>
          <p:cNvPr id="25" name="Content Placeholder 2">
            <a:extLst>
              <a:ext uri="{FF2B5EF4-FFF2-40B4-BE49-F238E27FC236}">
                <a16:creationId xmlns:a16="http://schemas.microsoft.com/office/drawing/2014/main" id="{E6D1A0E7-5D5F-3D0C-0114-471263DB0C73}"/>
              </a:ext>
            </a:extLst>
          </p:cNvPr>
          <p:cNvSpPr>
            <a:spLocks noGrp="1"/>
          </p:cNvSpPr>
          <p:nvPr>
            <p:ph idx="1"/>
          </p:nvPr>
        </p:nvSpPr>
        <p:spPr>
          <a:xfrm>
            <a:off x="396367" y="845698"/>
            <a:ext cx="4598178" cy="6012302"/>
          </a:xfrm>
        </p:spPr>
        <p:txBody>
          <a:bodyPr>
            <a:noAutofit/>
          </a:bodyPr>
          <a:lstStyle/>
          <a:p>
            <a:pPr marL="0" indent="0">
              <a:buNone/>
            </a:pPr>
            <a:r>
              <a:rPr lang="en-GB" sz="1000" b="1" i="0" dirty="0">
                <a:effectLst/>
                <a:latin typeface="Graphik Bold" panose="020B0503030202060203" pitchFamily="34" charset="77"/>
              </a:rPr>
              <a:t>Predicting Booking Likelihood:</a:t>
            </a:r>
          </a:p>
          <a:p>
            <a:r>
              <a:rPr lang="en-GB" sz="1000" b="0" i="0" dirty="0">
                <a:effectLst/>
                <a:latin typeface="Graphik Regular" panose="020B0503030202060203" pitchFamily="34" charset="77"/>
              </a:rPr>
              <a:t>The classification model I've developed using the </a:t>
            </a:r>
            <a:r>
              <a:rPr lang="en-GB" sz="1000" b="1" i="0" dirty="0">
                <a:effectLst/>
                <a:latin typeface="Graphik Bold" panose="020B0503030202060203" pitchFamily="34" charset="77"/>
              </a:rPr>
              <a:t>attribution_path_data </a:t>
            </a:r>
            <a:r>
              <a:rPr lang="en-GB" sz="1000" b="0" i="0" dirty="0">
                <a:effectLst/>
                <a:latin typeface="Graphik Regular" panose="020B0503030202060203" pitchFamily="34" charset="77"/>
              </a:rPr>
              <a:t>and </a:t>
            </a:r>
            <a:r>
              <a:rPr lang="en-GB" sz="1000" b="1" i="0" dirty="0">
                <a:effectLst/>
                <a:latin typeface="Graphik Bold" panose="020B0503030202060203" pitchFamily="34" charset="77"/>
              </a:rPr>
              <a:t>user_feature_data</a:t>
            </a:r>
            <a:r>
              <a:rPr lang="en-GB" sz="1000" i="0" dirty="0">
                <a:effectLst/>
                <a:latin typeface="Graphik Regular" panose="020B0503030202060203" pitchFamily="34" charset="77"/>
              </a:rPr>
              <a:t> datasets </a:t>
            </a:r>
            <a:r>
              <a:rPr lang="en-GB" sz="1000" b="0" i="0" dirty="0">
                <a:effectLst/>
                <a:latin typeface="Graphik Regular" panose="020B0503030202060203" pitchFamily="34" charset="77"/>
              </a:rPr>
              <a:t>can be used to predict the booking likelihood for individual users. This predictive capability can be integrated into the marketing automation system.</a:t>
            </a:r>
          </a:p>
          <a:p>
            <a:r>
              <a:rPr lang="en-GB" sz="1000" b="0" i="0" dirty="0">
                <a:effectLst/>
                <a:latin typeface="Graphik Regular" panose="020B0503030202060203" pitchFamily="34" charset="77"/>
              </a:rPr>
              <a:t>By assigning a booking probability score to each user, we can prioritize marketing efforts towards those with lower booking potential. This targeted approach allows to maximize the impact of the marketing resources.</a:t>
            </a:r>
          </a:p>
          <a:p>
            <a:pPr marL="0" indent="0" rtl="0">
              <a:buNone/>
            </a:pPr>
            <a:r>
              <a:rPr lang="en-GB" sz="1000" b="1" dirty="0">
                <a:effectLst/>
                <a:latin typeface="Graphik Bold" panose="020B0503030202060203" pitchFamily="34" charset="77"/>
              </a:rPr>
              <a:t>Targeted Marketing:</a:t>
            </a:r>
          </a:p>
          <a:p>
            <a:pPr rtl="0">
              <a:buFont typeface="Arial" panose="020B0604020202020204" pitchFamily="34" charset="0"/>
              <a:buChar char="•"/>
            </a:pPr>
            <a:r>
              <a:rPr lang="en-GB" sz="1000" b="0" dirty="0">
                <a:effectLst/>
                <a:latin typeface="Graphik Regular" panose="020B0503030202060203" pitchFamily="34" charset="77"/>
              </a:rPr>
              <a:t>Use the model to create a list of users who are most likely to book but haven’t converted yet, based on their past behaviour and demographic information.</a:t>
            </a:r>
          </a:p>
          <a:p>
            <a:pPr lvl="1"/>
            <a:r>
              <a:rPr lang="en-GB" sz="1000" b="0" dirty="0">
                <a:effectLst/>
                <a:latin typeface="Graphik Regular" panose="020B0503030202060203" pitchFamily="34" charset="77"/>
              </a:rPr>
              <a:t>Target this list of users with personalized email campaigns, social media ads, or retargeting ads.</a:t>
            </a:r>
          </a:p>
          <a:p>
            <a:pPr lvl="1"/>
            <a:r>
              <a:rPr lang="en-GB" sz="1000" b="0" dirty="0">
                <a:effectLst/>
                <a:latin typeface="Graphik Regular" panose="020B0503030202060203" pitchFamily="34" charset="77"/>
              </a:rPr>
              <a:t>This will help allocate the marketing resources more efficiently and maximize the return on investment (ROI).</a:t>
            </a:r>
          </a:p>
          <a:p>
            <a:r>
              <a:rPr lang="en-GB" sz="1000" b="0" dirty="0">
                <a:effectLst/>
                <a:latin typeface="Graphik Regular" panose="020B0503030202060203" pitchFamily="34" charset="77"/>
              </a:rPr>
              <a:t>Use the model to create a list of users who are not likely to book based on their past behaviour and demographic information.</a:t>
            </a:r>
          </a:p>
          <a:p>
            <a:pPr lvl="1"/>
            <a:r>
              <a:rPr lang="en-GB" sz="1000" b="0" dirty="0">
                <a:effectLst/>
                <a:latin typeface="Graphik Regular" panose="020B0503030202060203" pitchFamily="34" charset="77"/>
              </a:rPr>
              <a:t>Target this list of users with personalized email campaigns, social media ads, or retargeting ads where they are abandoning the system.</a:t>
            </a:r>
          </a:p>
          <a:p>
            <a:pPr marL="0" indent="0" rtl="0">
              <a:buNone/>
            </a:pPr>
            <a:r>
              <a:rPr lang="en-GB" sz="1000" b="1" dirty="0">
                <a:effectLst/>
                <a:latin typeface="Graphik Bold" panose="020B0503030202060203" pitchFamily="34" charset="77"/>
              </a:rPr>
              <a:t>Retargeting:</a:t>
            </a:r>
          </a:p>
          <a:p>
            <a:pPr rtl="0">
              <a:buFont typeface="Arial" panose="020B0604020202020204" pitchFamily="34" charset="0"/>
              <a:buChar char="•"/>
            </a:pPr>
            <a:r>
              <a:rPr lang="en-GB" sz="1000" b="0" dirty="0">
                <a:effectLst/>
                <a:latin typeface="Graphik Regular" panose="020B0503030202060203" pitchFamily="34" charset="77"/>
              </a:rPr>
              <a:t>Use the model to identify users who have abandoned the booking process at a specific stage, such as adding to a cart or entering payment information.</a:t>
            </a:r>
          </a:p>
          <a:p>
            <a:pPr rtl="0">
              <a:buFont typeface="Arial" panose="020B0604020202020204" pitchFamily="34" charset="0"/>
              <a:buChar char="•"/>
            </a:pPr>
            <a:r>
              <a:rPr lang="en-GB" sz="1000" b="0" dirty="0">
                <a:effectLst/>
                <a:latin typeface="Graphik Regular" panose="020B0503030202060203" pitchFamily="34" charset="77"/>
              </a:rPr>
              <a:t>Retarget these users with specific marketing messages that encourage them to complete their booking.</a:t>
            </a:r>
          </a:p>
        </p:txBody>
      </p:sp>
    </p:spTree>
    <p:extLst>
      <p:ext uri="{BB962C8B-B14F-4D97-AF65-F5344CB8AC3E}">
        <p14:creationId xmlns:p14="http://schemas.microsoft.com/office/powerpoint/2010/main" val="187768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B442-310F-D4C7-227D-6CCC52B3C37F}"/>
              </a:ext>
            </a:extLst>
          </p:cNvPr>
          <p:cNvSpPr>
            <a:spLocks noGrp="1"/>
          </p:cNvSpPr>
          <p:nvPr>
            <p:ph type="title"/>
          </p:nvPr>
        </p:nvSpPr>
        <p:spPr>
          <a:xfrm>
            <a:off x="0" y="0"/>
            <a:ext cx="6968691" cy="1325563"/>
          </a:xfrm>
        </p:spPr>
        <p:txBody>
          <a:bodyPr>
            <a:normAutofit/>
          </a:bodyPr>
          <a:lstStyle/>
          <a:p>
            <a:r>
              <a:rPr lang="en-US" sz="3600" b="1" dirty="0">
                <a:latin typeface="Graphik Bold" panose="020B0503030202060203" pitchFamily="34" charset="77"/>
              </a:rPr>
              <a:t>Feature Importance for marketing</a:t>
            </a:r>
          </a:p>
        </p:txBody>
      </p:sp>
      <p:sp>
        <p:nvSpPr>
          <p:cNvPr id="3" name="Content Placeholder 2">
            <a:extLst>
              <a:ext uri="{FF2B5EF4-FFF2-40B4-BE49-F238E27FC236}">
                <a16:creationId xmlns:a16="http://schemas.microsoft.com/office/drawing/2014/main" id="{FC462A25-CD59-6261-9B46-64230E0B00A5}"/>
              </a:ext>
            </a:extLst>
          </p:cNvPr>
          <p:cNvSpPr>
            <a:spLocks noGrp="1"/>
          </p:cNvSpPr>
          <p:nvPr>
            <p:ph idx="1"/>
          </p:nvPr>
        </p:nvSpPr>
        <p:spPr>
          <a:xfrm>
            <a:off x="0" y="1361252"/>
            <a:ext cx="7108371" cy="5736234"/>
          </a:xfrm>
        </p:spPr>
        <p:txBody>
          <a:bodyPr>
            <a:normAutofit/>
          </a:bodyPr>
          <a:lstStyle/>
          <a:p>
            <a:pPr marL="0" indent="0">
              <a:buNone/>
            </a:pPr>
            <a:r>
              <a:rPr lang="en-GB" sz="1000" dirty="0">
                <a:latin typeface="Graphik Regular" panose="020B0503030202060203" pitchFamily="34" charset="77"/>
              </a:rPr>
              <a:t>U</a:t>
            </a:r>
            <a:r>
              <a:rPr lang="en-GB" sz="1000" b="0" i="0" dirty="0">
                <a:effectLst/>
                <a:latin typeface="Graphik Regular" panose="020B0503030202060203" pitchFamily="34" charset="77"/>
              </a:rPr>
              <a:t>nderstanding the feature importance of a classifier model can be used to inform marketing strategies and potentially improve conversion rates</a:t>
            </a:r>
          </a:p>
          <a:p>
            <a:pPr marL="0" indent="0">
              <a:buNone/>
            </a:pPr>
            <a:r>
              <a:rPr lang="en-GB" sz="1000" b="0" i="0" dirty="0">
                <a:effectLst/>
                <a:latin typeface="Graphik Regular" panose="020B0503030202060203" pitchFamily="34" charset="77"/>
              </a:rPr>
              <a:t>Here are some specific ways to leverage feature importance for marketing strategies:</a:t>
            </a:r>
          </a:p>
          <a:p>
            <a:pPr>
              <a:buFont typeface="+mj-lt"/>
              <a:buAutoNum type="arabicPeriod"/>
            </a:pPr>
            <a:r>
              <a:rPr lang="en-GB" sz="1000" b="0" i="0" dirty="0">
                <a:effectLst/>
                <a:latin typeface="Graphik Regular" panose="020B0503030202060203" pitchFamily="34" charset="77"/>
              </a:rPr>
              <a:t>Content Marketing: </a:t>
            </a:r>
          </a:p>
          <a:p>
            <a:pPr lvl="1"/>
            <a:r>
              <a:rPr lang="en-GB" sz="1000" b="0" i="0" dirty="0">
                <a:effectLst/>
                <a:latin typeface="Graphik Regular" panose="020B0503030202060203" pitchFamily="34" charset="77"/>
              </a:rPr>
              <a:t>Focus on “</a:t>
            </a:r>
            <a:r>
              <a:rPr lang="en-GB" sz="1000" b="0" i="0" dirty="0" err="1">
                <a:effectLst/>
                <a:latin typeface="Graphik Regular" panose="020B0503030202060203" pitchFamily="34" charset="77"/>
              </a:rPr>
              <a:t>n_sessions</a:t>
            </a:r>
            <a:r>
              <a:rPr lang="en-GB" sz="1000" b="0" i="0" dirty="0">
                <a:effectLst/>
                <a:latin typeface="Graphik Regular" panose="020B0503030202060203" pitchFamily="34" charset="77"/>
              </a:rPr>
              <a:t>” as that’s the most important feature, </a:t>
            </a:r>
            <a:r>
              <a:rPr lang="en-GB" sz="1000" dirty="0">
                <a:latin typeface="Graphik Regular" panose="020B0503030202060203" pitchFamily="34" charset="77"/>
              </a:rPr>
              <a:t>the user who has fewer “</a:t>
            </a:r>
            <a:r>
              <a:rPr lang="en-GB" sz="1000" dirty="0" err="1">
                <a:latin typeface="Graphik Regular" panose="020B0503030202060203" pitchFamily="34" charset="77"/>
              </a:rPr>
              <a:t>n_sessions</a:t>
            </a:r>
            <a:r>
              <a:rPr lang="en-GB" sz="1000" dirty="0">
                <a:latin typeface="Graphik Regular" panose="020B0503030202060203" pitchFamily="34" charset="77"/>
              </a:rPr>
              <a:t>” likely to not book </a:t>
            </a:r>
            <a:r>
              <a:rPr lang="en-GB" sz="1000" b="0" i="0" dirty="0">
                <a:effectLst/>
                <a:latin typeface="Graphik Regular" panose="020B0503030202060203" pitchFamily="34" charset="77"/>
              </a:rPr>
              <a:t>send personalised </a:t>
            </a:r>
            <a:r>
              <a:rPr lang="en-GB" sz="1000" dirty="0">
                <a:latin typeface="Graphik Regular" panose="020B0503030202060203" pitchFamily="34" charset="77"/>
              </a:rPr>
              <a:t>ads or mails to them. </a:t>
            </a:r>
          </a:p>
          <a:p>
            <a:pPr lvl="1"/>
            <a:r>
              <a:rPr lang="en-GB" sz="1000" b="0" i="0" dirty="0">
                <a:effectLst/>
                <a:latin typeface="Graphik Regular" panose="020B0503030202060203" pitchFamily="34" charset="77"/>
              </a:rPr>
              <a:t>Focus on creating and promoting content that aligns with the features that have the most significant impact on booking decisions. For example, if ”</a:t>
            </a:r>
            <a:r>
              <a:rPr lang="en-GB" sz="1000" b="0" i="0" dirty="0" err="1">
                <a:effectLst/>
                <a:latin typeface="Graphik Regular" panose="020B0503030202060203" pitchFamily="34" charset="77"/>
              </a:rPr>
              <a:t>saw_brand</a:t>
            </a:r>
            <a:r>
              <a:rPr lang="en-GB" sz="1000" b="0" i="0" dirty="0">
                <a:effectLst/>
                <a:latin typeface="Graphik Regular" panose="020B0503030202060203" pitchFamily="34" charset="77"/>
              </a:rPr>
              <a:t>" is a key feature, emphasize brand-related content in blog posts, social media campaigns, and email newsletters.</a:t>
            </a:r>
          </a:p>
          <a:p>
            <a:pPr>
              <a:buFont typeface="+mj-lt"/>
              <a:buAutoNum type="arabicPeriod"/>
            </a:pPr>
            <a:r>
              <a:rPr lang="en-GB" sz="1000" b="0" i="0" dirty="0">
                <a:effectLst/>
                <a:latin typeface="Graphik Regular" panose="020B0503030202060203" pitchFamily="34" charset="77"/>
              </a:rPr>
              <a:t>Marketing Channel Optimization: Allocate marketing resources more strategically based on the features that influence users from different channels. If "attribution_channel" is important, prioritize marketing efforts on channels that drive users with high booking potential.</a:t>
            </a:r>
          </a:p>
          <a:p>
            <a:pPr>
              <a:buFont typeface="+mj-lt"/>
              <a:buAutoNum type="arabicPeriod"/>
            </a:pPr>
            <a:r>
              <a:rPr lang="en-GB" sz="1000" b="0" i="0" dirty="0">
                <a:effectLst/>
                <a:latin typeface="Graphik Regular" panose="020B0503030202060203" pitchFamily="34" charset="77"/>
              </a:rPr>
              <a:t>Predictive Analytics: Integrate feature importance into predictive models to refine the identification of high-potential customers. Use these predictions to prioritize marketing efforts and provide personalized messaging that addresses the features most likely to influence booking decisions.</a:t>
            </a:r>
          </a:p>
          <a:p>
            <a:pPr>
              <a:buFont typeface="+mj-lt"/>
              <a:buAutoNum type="arabicPeriod"/>
            </a:pPr>
            <a:r>
              <a:rPr lang="en-GB" sz="1000" b="0" i="0" dirty="0">
                <a:effectLst/>
                <a:latin typeface="Graphik Regular" panose="020B0503030202060203" pitchFamily="34" charset="77"/>
              </a:rPr>
              <a:t>Website Optimization: Prioritize improvements to the website's user interface, content, and functionality based on the most important features identified by the model. For instance, if ”</a:t>
            </a:r>
            <a:r>
              <a:rPr lang="en-GB" sz="1000" b="0" i="0" dirty="0" err="1">
                <a:effectLst/>
                <a:latin typeface="Graphik Regular" panose="020B0503030202060203" pitchFamily="34" charset="77"/>
              </a:rPr>
              <a:t>saw_offer_summary</a:t>
            </a:r>
            <a:r>
              <a:rPr lang="en-GB" sz="1000" b="0" i="0" dirty="0">
                <a:effectLst/>
                <a:latin typeface="Graphik Regular" panose="020B0503030202060203" pitchFamily="34" charset="77"/>
              </a:rPr>
              <a:t>" has high importance in terms of website data, ensure the summary is clear, easy to navigate, and highlights the value important summary of the trip.</a:t>
            </a:r>
          </a:p>
          <a:p>
            <a:pPr>
              <a:buFont typeface="+mj-lt"/>
              <a:buAutoNum type="arabicPeriod"/>
            </a:pPr>
            <a:r>
              <a:rPr lang="en-GB" sz="1000" b="0" i="0" dirty="0">
                <a:effectLst/>
                <a:latin typeface="Graphik Regular" panose="020B0503030202060203" pitchFamily="34" charset="77"/>
              </a:rPr>
              <a:t>A/B Testing: Utilize feature importance insights to develop A/B tests for different website elements, marketing messages, or targeting strategies. Experiment with variations that emphasize the key features to determine the most effective approaches.</a:t>
            </a:r>
          </a:p>
          <a:p>
            <a:pPr marL="0" indent="0">
              <a:buNone/>
            </a:pPr>
            <a:r>
              <a:rPr lang="en-GB" sz="1000" b="0" i="0" dirty="0">
                <a:effectLst/>
                <a:latin typeface="Graphik Regular" panose="020B0503030202060203" pitchFamily="34" charset="77"/>
              </a:rPr>
              <a:t>By incorporating feature importance analysis into marketing strategies, marketers can make data-driven decisions that focus on the aspects that most significantly impact user behaviour and conversion rates. This can help optimize marketing efforts, improve user engagement, and ultimately drive business growth.</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D9F149D-B0AA-CF7B-A122-BA78B16725D2}"/>
                  </a:ext>
                </a:extLst>
              </p14:cNvPr>
              <p14:cNvContentPartPr/>
              <p14:nvPr/>
            </p14:nvContentPartPr>
            <p14:xfrm>
              <a:off x="9888328" y="3248337"/>
              <a:ext cx="4680" cy="360"/>
            </p14:xfrm>
          </p:contentPart>
        </mc:Choice>
        <mc:Fallback xmlns="">
          <p:pic>
            <p:nvPicPr>
              <p:cNvPr id="7" name="Ink 6">
                <a:extLst>
                  <a:ext uri="{FF2B5EF4-FFF2-40B4-BE49-F238E27FC236}">
                    <a16:creationId xmlns:a16="http://schemas.microsoft.com/office/drawing/2014/main" id="{4D9F149D-B0AA-CF7B-A122-BA78B16725D2}"/>
                  </a:ext>
                </a:extLst>
              </p:cNvPr>
              <p:cNvPicPr/>
              <p:nvPr/>
            </p:nvPicPr>
            <p:blipFill>
              <a:blip r:embed="rId4"/>
              <a:stretch>
                <a:fillRect/>
              </a:stretch>
            </p:blipFill>
            <p:spPr>
              <a:xfrm>
                <a:off x="9882208" y="3242217"/>
                <a:ext cx="16920" cy="12600"/>
              </a:xfrm>
              <a:prstGeom prst="rect">
                <a:avLst/>
              </a:prstGeom>
            </p:spPr>
          </p:pic>
        </mc:Fallback>
      </mc:AlternateContent>
      <p:pic>
        <p:nvPicPr>
          <p:cNvPr id="9" name="Picture 8" descr="A graph with green and blue bars&#10;&#10;Description automatically generated">
            <a:extLst>
              <a:ext uri="{FF2B5EF4-FFF2-40B4-BE49-F238E27FC236}">
                <a16:creationId xmlns:a16="http://schemas.microsoft.com/office/drawing/2014/main" id="{0F3C4661-CFC4-6403-FFE3-04A7AFE2409E}"/>
              </a:ext>
            </a:extLst>
          </p:cNvPr>
          <p:cNvPicPr>
            <a:picLocks noChangeAspect="1"/>
          </p:cNvPicPr>
          <p:nvPr/>
        </p:nvPicPr>
        <p:blipFill>
          <a:blip r:embed="rId5"/>
          <a:stretch>
            <a:fillRect/>
          </a:stretch>
        </p:blipFill>
        <p:spPr>
          <a:xfrm>
            <a:off x="6814457" y="35689"/>
            <a:ext cx="5257800" cy="5867400"/>
          </a:xfrm>
          <a:prstGeom prst="rect">
            <a:avLst/>
          </a:prstGeom>
        </p:spPr>
      </p:pic>
      <p:sp>
        <p:nvSpPr>
          <p:cNvPr id="10" name="Rectangle 9">
            <a:extLst>
              <a:ext uri="{FF2B5EF4-FFF2-40B4-BE49-F238E27FC236}">
                <a16:creationId xmlns:a16="http://schemas.microsoft.com/office/drawing/2014/main" id="{E5F6001D-A052-1567-865D-8DD92A035825}"/>
              </a:ext>
            </a:extLst>
          </p:cNvPr>
          <p:cNvSpPr/>
          <p:nvPr/>
        </p:nvSpPr>
        <p:spPr>
          <a:xfrm>
            <a:off x="8283543" y="6035099"/>
            <a:ext cx="409023" cy="141629"/>
          </a:xfrm>
          <a:prstGeom prst="rect">
            <a:avLst/>
          </a:prstGeom>
          <a:solidFill>
            <a:srgbClr val="0080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A9BE22A-265B-77B3-05A2-5B71EF7E1717}"/>
              </a:ext>
            </a:extLst>
          </p:cNvPr>
          <p:cNvSpPr/>
          <p:nvPr/>
        </p:nvSpPr>
        <p:spPr>
          <a:xfrm>
            <a:off x="8283544" y="6308738"/>
            <a:ext cx="409023" cy="141629"/>
          </a:xfrm>
          <a:prstGeom prst="rect">
            <a:avLst/>
          </a:prstGeom>
          <a:solidFill>
            <a:srgbClr val="87CE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7D6853C-8D9B-F387-6660-D58DD680AB5F}"/>
              </a:ext>
            </a:extLst>
          </p:cNvPr>
          <p:cNvSpPr txBox="1"/>
          <p:nvPr/>
        </p:nvSpPr>
        <p:spPr>
          <a:xfrm>
            <a:off x="8807053" y="5915792"/>
            <a:ext cx="2544286" cy="646331"/>
          </a:xfrm>
          <a:prstGeom prst="rect">
            <a:avLst/>
          </a:prstGeom>
          <a:noFill/>
        </p:spPr>
        <p:txBody>
          <a:bodyPr wrap="none" rtlCol="0">
            <a:spAutoFit/>
          </a:bodyPr>
          <a:lstStyle/>
          <a:p>
            <a:r>
              <a:rPr lang="en-GB" sz="1800" b="1" dirty="0">
                <a:effectLst/>
                <a:latin typeface="Arial" panose="020B0604020202020204" pitchFamily="34" charset="0"/>
                <a:ea typeface="Arial" panose="020B0604020202020204" pitchFamily="34" charset="0"/>
              </a:rPr>
              <a:t>attribution_path_data</a:t>
            </a:r>
            <a:endParaRPr lang="en-US" dirty="0"/>
          </a:p>
          <a:p>
            <a:endParaRPr lang="en-US" dirty="0"/>
          </a:p>
        </p:txBody>
      </p:sp>
      <p:sp>
        <p:nvSpPr>
          <p:cNvPr id="14" name="TextBox 13">
            <a:extLst>
              <a:ext uri="{FF2B5EF4-FFF2-40B4-BE49-F238E27FC236}">
                <a16:creationId xmlns:a16="http://schemas.microsoft.com/office/drawing/2014/main" id="{628A0FA4-BD68-6E3D-D061-F63D273A81DA}"/>
              </a:ext>
            </a:extLst>
          </p:cNvPr>
          <p:cNvSpPr txBox="1"/>
          <p:nvPr/>
        </p:nvSpPr>
        <p:spPr>
          <a:xfrm>
            <a:off x="8806989" y="6211669"/>
            <a:ext cx="2225289" cy="646331"/>
          </a:xfrm>
          <a:prstGeom prst="rect">
            <a:avLst/>
          </a:prstGeom>
          <a:noFill/>
        </p:spPr>
        <p:txBody>
          <a:bodyPr wrap="none" rtlCol="0">
            <a:spAutoFit/>
          </a:bodyPr>
          <a:lstStyle/>
          <a:p>
            <a:r>
              <a:rPr lang="en-GB" sz="1800" b="1" dirty="0">
                <a:effectLst/>
                <a:latin typeface="Arial" panose="020B0604020202020204" pitchFamily="34" charset="0"/>
                <a:ea typeface="Arial" panose="020B0604020202020204" pitchFamily="34" charset="0"/>
              </a:rPr>
              <a:t>user_feature_data</a:t>
            </a:r>
            <a:r>
              <a:rPr lang="en-GB" dirty="0">
                <a:effectLst/>
              </a:rPr>
              <a:t> </a:t>
            </a:r>
            <a:endParaRPr lang="en-US" dirty="0"/>
          </a:p>
          <a:p>
            <a:endParaRPr lang="en-US" dirty="0"/>
          </a:p>
        </p:txBody>
      </p:sp>
    </p:spTree>
    <p:extLst>
      <p:ext uri="{BB962C8B-B14F-4D97-AF65-F5344CB8AC3E}">
        <p14:creationId xmlns:p14="http://schemas.microsoft.com/office/powerpoint/2010/main" val="297448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0EFA7-DB1E-6A53-EC9C-111F5FDEC519}"/>
              </a:ext>
            </a:extLst>
          </p:cNvPr>
          <p:cNvSpPr>
            <a:spLocks noGrp="1"/>
          </p:cNvSpPr>
          <p:nvPr>
            <p:ph type="title"/>
          </p:nvPr>
        </p:nvSpPr>
        <p:spPr>
          <a:xfrm>
            <a:off x="806796" y="-30392"/>
            <a:ext cx="10515600" cy="1325563"/>
          </a:xfrm>
        </p:spPr>
        <p:txBody>
          <a:bodyPr>
            <a:normAutofit/>
          </a:bodyPr>
          <a:lstStyle/>
          <a:p>
            <a:r>
              <a:rPr lang="en-US" sz="3600" b="1" dirty="0">
                <a:latin typeface="Graphik Bold" panose="020B0503030202060203" pitchFamily="34" charset="77"/>
              </a:rPr>
              <a:t>Extra Strategy</a:t>
            </a:r>
          </a:p>
        </p:txBody>
      </p:sp>
      <p:sp>
        <p:nvSpPr>
          <p:cNvPr id="3" name="Content Placeholder 2">
            <a:extLst>
              <a:ext uri="{FF2B5EF4-FFF2-40B4-BE49-F238E27FC236}">
                <a16:creationId xmlns:a16="http://schemas.microsoft.com/office/drawing/2014/main" id="{5253A764-D9C4-E71A-4255-3757C430ADF6}"/>
              </a:ext>
            </a:extLst>
          </p:cNvPr>
          <p:cNvSpPr>
            <a:spLocks noGrp="1"/>
          </p:cNvSpPr>
          <p:nvPr>
            <p:ph idx="1"/>
          </p:nvPr>
        </p:nvSpPr>
        <p:spPr>
          <a:xfrm>
            <a:off x="806796" y="1347331"/>
            <a:ext cx="5192788" cy="5510669"/>
          </a:xfrm>
        </p:spPr>
        <p:txBody>
          <a:bodyPr>
            <a:noAutofit/>
          </a:bodyPr>
          <a:lstStyle/>
          <a:p>
            <a:pPr marL="0" indent="0" rtl="0">
              <a:buNone/>
            </a:pPr>
            <a:r>
              <a:rPr lang="en-GB" sz="1000" b="1" dirty="0">
                <a:effectLst/>
                <a:latin typeface="Graphik Bold" panose="020B0503030202060203" pitchFamily="34" charset="77"/>
              </a:rPr>
              <a:t>Personalized Marketing:</a:t>
            </a:r>
          </a:p>
          <a:p>
            <a:pPr rtl="0">
              <a:buFont typeface="Arial" panose="020B0604020202020204" pitchFamily="34" charset="0"/>
              <a:buChar char="•"/>
            </a:pPr>
            <a:r>
              <a:rPr lang="en-GB" sz="1000" b="0" dirty="0">
                <a:effectLst/>
                <a:latin typeface="Graphik Regular" panose="020B0503030202060203" pitchFamily="34" charset="77"/>
              </a:rPr>
              <a:t>Use the model to identify the specific features and benefits that are most important to each user.</a:t>
            </a:r>
          </a:p>
          <a:p>
            <a:pPr rtl="0">
              <a:buFont typeface="Arial" panose="020B0604020202020204" pitchFamily="34" charset="0"/>
              <a:buChar char="•"/>
            </a:pPr>
            <a:r>
              <a:rPr lang="en-GB" sz="1000" b="0" dirty="0">
                <a:effectLst/>
                <a:latin typeface="Graphik Regular" panose="020B0503030202060203" pitchFamily="34" charset="77"/>
              </a:rPr>
              <a:t>Tailor the marketing messages to highlight the features and benefits that are most relevant to each user.</a:t>
            </a:r>
          </a:p>
          <a:p>
            <a:pPr marL="0" indent="0" rtl="0">
              <a:buNone/>
            </a:pPr>
            <a:r>
              <a:rPr lang="en-GB" sz="1000" b="1" dirty="0">
                <a:effectLst/>
                <a:latin typeface="Graphik Bold" panose="020B0503030202060203" pitchFamily="34" charset="77"/>
              </a:rPr>
              <a:t>Predictive Analytics:</a:t>
            </a:r>
          </a:p>
          <a:p>
            <a:pPr rtl="0">
              <a:buFont typeface="Arial" panose="020B0604020202020204" pitchFamily="34" charset="0"/>
              <a:buChar char="•"/>
            </a:pPr>
            <a:r>
              <a:rPr lang="en-GB" sz="1000" b="0" dirty="0">
                <a:effectLst/>
                <a:latin typeface="Graphik Regular" panose="020B0503030202060203" pitchFamily="34" charset="77"/>
              </a:rPr>
              <a:t>Use the model to predict which users are most likely to book in the next 7 days, 14 days, or 30 days.</a:t>
            </a:r>
          </a:p>
          <a:p>
            <a:pPr rtl="0">
              <a:buFont typeface="Arial" panose="020B0604020202020204" pitchFamily="34" charset="0"/>
              <a:buChar char="•"/>
            </a:pPr>
            <a:r>
              <a:rPr lang="en-GB" sz="1000" b="0" dirty="0">
                <a:effectLst/>
                <a:latin typeface="Graphik Regular" panose="020B0503030202060203" pitchFamily="34" charset="77"/>
              </a:rPr>
              <a:t>Proactively reach out to these users with pre-emptive marketing messages that encourage them to book now.</a:t>
            </a:r>
            <a:endParaRPr lang="en-GB" sz="1000" b="0" i="0" dirty="0">
              <a:effectLst/>
              <a:latin typeface="Graphik Regular" panose="020B0503030202060203" pitchFamily="34" charset="77"/>
            </a:endParaRPr>
          </a:p>
          <a:p>
            <a:pPr marL="0" indent="0">
              <a:buNone/>
            </a:pPr>
            <a:r>
              <a:rPr lang="en-GB" sz="1000" b="1" i="0" dirty="0">
                <a:effectLst/>
                <a:latin typeface="Graphik Bold" panose="020B0503030202060203" pitchFamily="34" charset="77"/>
              </a:rPr>
              <a:t>Identifying High-Potential Customers:</a:t>
            </a:r>
          </a:p>
          <a:p>
            <a:r>
              <a:rPr lang="en-GB" sz="1000" b="0" i="0" dirty="0">
                <a:effectLst/>
                <a:latin typeface="Graphik Regular" panose="020B0503030202060203" pitchFamily="34" charset="77"/>
              </a:rPr>
              <a:t>By </a:t>
            </a:r>
            <a:r>
              <a:rPr lang="en-GB" sz="1000" b="0" i="0" dirty="0" err="1">
                <a:effectLst/>
                <a:latin typeface="Graphik Regular" panose="020B0503030202060203" pitchFamily="34" charset="77"/>
              </a:rPr>
              <a:t>analyzing</a:t>
            </a:r>
            <a:r>
              <a:rPr lang="en-GB" sz="1000" b="0" i="0" dirty="0">
                <a:effectLst/>
                <a:latin typeface="Graphik Regular" panose="020B0503030202060203" pitchFamily="34" charset="77"/>
              </a:rPr>
              <a:t> the characteristics of </a:t>
            </a:r>
            <a:r>
              <a:rPr lang="en-GB" sz="1000" b="0" i="0" dirty="0" err="1">
                <a:effectLst/>
                <a:latin typeface="Graphik Regular" panose="020B0503030202060203" pitchFamily="34" charset="77"/>
              </a:rPr>
              <a:t>booked_paths</a:t>
            </a:r>
            <a:r>
              <a:rPr lang="en-GB" sz="1000" b="0" i="0" dirty="0">
                <a:effectLst/>
                <a:latin typeface="Graphik Regular" panose="020B0503030202060203" pitchFamily="34" charset="77"/>
              </a:rPr>
              <a:t> (i.e., paths that ended with a booking), we can identify patterns and trends that indicate high booking potential. This could include specific device types, attribution channels, time deltas, or user features that frequently appear in </a:t>
            </a:r>
            <a:r>
              <a:rPr lang="en-GB" sz="1000" b="0" i="0" dirty="0" err="1">
                <a:effectLst/>
                <a:latin typeface="Graphik Regular" panose="020B0503030202060203" pitchFamily="34" charset="77"/>
              </a:rPr>
              <a:t>booked_paths</a:t>
            </a:r>
            <a:r>
              <a:rPr lang="en-GB" sz="1000" b="0" i="0" dirty="0">
                <a:effectLst/>
                <a:latin typeface="Graphik Regular" panose="020B0503030202060203" pitchFamily="34" charset="77"/>
              </a:rPr>
              <a:t>.</a:t>
            </a:r>
          </a:p>
          <a:p>
            <a:r>
              <a:rPr lang="en-GB" sz="1000" b="0" i="0" dirty="0">
                <a:effectLst/>
                <a:latin typeface="Graphik Regular" panose="020B0503030202060203" pitchFamily="34" charset="77"/>
              </a:rPr>
              <a:t>Once identified these patterns, we can use them to target the marketing efforts towards those who are less likely to book. This could involve tailoring the messaging, promotions, or offers based on the identified characteristics.</a:t>
            </a:r>
          </a:p>
          <a:p>
            <a:pPr marL="0" indent="0">
              <a:buNone/>
            </a:pPr>
            <a:r>
              <a:rPr lang="en-GB" sz="1000" b="1" i="0" dirty="0">
                <a:effectLst/>
                <a:latin typeface="Graphik Bold" panose="020B0503030202060203" pitchFamily="34" charset="77"/>
              </a:rPr>
              <a:t>Optimizing Marketing Channels:</a:t>
            </a:r>
          </a:p>
          <a:p>
            <a:r>
              <a:rPr lang="en-GB" sz="1000" b="0" i="0" dirty="0">
                <a:effectLst/>
                <a:latin typeface="Graphik Regular" panose="020B0503030202060203" pitchFamily="34" charset="77"/>
              </a:rPr>
              <a:t>The </a:t>
            </a:r>
            <a:r>
              <a:rPr lang="en-GB" sz="1000" b="0" i="0" dirty="0" err="1">
                <a:effectLst/>
                <a:latin typeface="Graphik Regular" panose="020B0503030202060203" pitchFamily="34" charset="77"/>
              </a:rPr>
              <a:t>attribution_channel</a:t>
            </a:r>
            <a:r>
              <a:rPr lang="en-GB" sz="1000" b="0" i="0" dirty="0">
                <a:effectLst/>
                <a:latin typeface="Graphik Regular" panose="020B0503030202060203" pitchFamily="34" charset="77"/>
              </a:rPr>
              <a:t> column in the </a:t>
            </a:r>
            <a:r>
              <a:rPr lang="en-GB" sz="1000" b="0" i="0" dirty="0" err="1">
                <a:effectLst/>
                <a:latin typeface="Graphik Regular" panose="020B0503030202060203" pitchFamily="34" charset="77"/>
              </a:rPr>
              <a:t>attribution_path_data</a:t>
            </a:r>
            <a:r>
              <a:rPr lang="en-GB" sz="1000" b="0" i="0" dirty="0">
                <a:effectLst/>
                <a:latin typeface="Graphik Regular" panose="020B0503030202060203" pitchFamily="34" charset="77"/>
              </a:rPr>
              <a:t> dataset can help assess the effectiveness of different marketing channels. By comparing the frequency of different channels in </a:t>
            </a:r>
            <a:r>
              <a:rPr lang="en-GB" sz="1000" b="0" i="0" dirty="0" err="1">
                <a:effectLst/>
                <a:latin typeface="Graphik Regular" panose="020B0503030202060203" pitchFamily="34" charset="77"/>
              </a:rPr>
              <a:t>booked_paths</a:t>
            </a:r>
            <a:r>
              <a:rPr lang="en-GB" sz="1000" b="0" i="0" dirty="0">
                <a:effectLst/>
                <a:latin typeface="Graphik Regular" panose="020B0503030202060203" pitchFamily="34" charset="77"/>
              </a:rPr>
              <a:t> versus non-booked paths,  can determine which channels are driving the most bookings.</a:t>
            </a:r>
          </a:p>
          <a:p>
            <a:r>
              <a:rPr lang="en-GB" sz="1000" b="0" i="0" dirty="0">
                <a:effectLst/>
                <a:latin typeface="Graphik Regular" panose="020B0503030202060203" pitchFamily="34" charset="77"/>
              </a:rPr>
              <a:t>Focus the marketing resources on the channels that have proven to be most effective, while </a:t>
            </a:r>
            <a:r>
              <a:rPr lang="en-GB" sz="1000" b="0" i="0" dirty="0" err="1">
                <a:effectLst/>
                <a:latin typeface="Graphik Regular" panose="020B0503030202060203" pitchFamily="34" charset="77"/>
              </a:rPr>
              <a:t>reevaluating</a:t>
            </a:r>
            <a:r>
              <a:rPr lang="en-GB" sz="1000" b="0" i="0" dirty="0">
                <a:effectLst/>
                <a:latin typeface="Graphik Regular" panose="020B0503030202060203" pitchFamily="34" charset="77"/>
              </a:rPr>
              <a:t> the strategies for channels that are not yielding desired results.</a:t>
            </a:r>
          </a:p>
          <a:p>
            <a:pPr marL="0" indent="0" rtl="0">
              <a:buNone/>
            </a:pPr>
            <a:endParaRPr lang="en-GB" sz="1000" b="0" dirty="0">
              <a:effectLst/>
              <a:latin typeface="Graphik Regular" panose="020B0503030202060203" pitchFamily="34" charset="77"/>
            </a:endParaRPr>
          </a:p>
        </p:txBody>
      </p:sp>
      <p:pic>
        <p:nvPicPr>
          <p:cNvPr id="5" name="Picture 4" descr="A sign in the sand&#10;&#10;Description automatically generated">
            <a:extLst>
              <a:ext uri="{FF2B5EF4-FFF2-40B4-BE49-F238E27FC236}">
                <a16:creationId xmlns:a16="http://schemas.microsoft.com/office/drawing/2014/main" id="{5E9C4910-63E9-7391-9A8D-9A5F4D3A7DFD}"/>
              </a:ext>
            </a:extLst>
          </p:cNvPr>
          <p:cNvPicPr>
            <a:picLocks noChangeAspect="1"/>
          </p:cNvPicPr>
          <p:nvPr/>
        </p:nvPicPr>
        <p:blipFill rotWithShape="1">
          <a:blip r:embed="rId2"/>
          <a:srcRect t="15721" r="3" b="4596"/>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31845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beach with a sign and people on it&#10;&#10;Description automatically generated">
            <a:extLst>
              <a:ext uri="{FF2B5EF4-FFF2-40B4-BE49-F238E27FC236}">
                <a16:creationId xmlns:a16="http://schemas.microsoft.com/office/drawing/2014/main" id="{AB85ED9D-E049-3000-7D47-78164DC56C07}"/>
              </a:ext>
            </a:extLst>
          </p:cNvPr>
          <p:cNvPicPr>
            <a:picLocks noGrp="1" noChangeAspect="1"/>
          </p:cNvPicPr>
          <p:nvPr>
            <p:ph idx="1"/>
          </p:nvPr>
        </p:nvPicPr>
        <p:blipFill rotWithShape="1">
          <a:blip r:embed="rId2"/>
          <a:srcRect t="22515" b="21245"/>
          <a:stretch/>
        </p:blipFill>
        <p:spPr>
          <a:xfrm>
            <a:off x="20" y="1282"/>
            <a:ext cx="12191980" cy="6856718"/>
          </a:xfrm>
          <a:prstGeom prst="rect">
            <a:avLst/>
          </a:prstGeom>
        </p:spPr>
      </p:pic>
    </p:spTree>
    <p:extLst>
      <p:ext uri="{BB962C8B-B14F-4D97-AF65-F5344CB8AC3E}">
        <p14:creationId xmlns:p14="http://schemas.microsoft.com/office/powerpoint/2010/main" val="28630503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7151</TotalTime>
  <Words>1322</Words>
  <Application>Microsoft Macintosh PowerPoint</Application>
  <PresentationFormat>Widescreen</PresentationFormat>
  <Paragraphs>77</Paragraphs>
  <Slides>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Graphik</vt:lpstr>
      <vt:lpstr>Graphik Bold</vt:lpstr>
      <vt:lpstr>Graphik Regular</vt:lpstr>
      <vt:lpstr>GT Sectra Fine Rg</vt:lpstr>
      <vt:lpstr>Office Theme</vt:lpstr>
      <vt:lpstr>PowerPoint Presentation</vt:lpstr>
      <vt:lpstr>Agenda</vt:lpstr>
      <vt:lpstr>Technical Test, Data Science at loveholidays</vt:lpstr>
      <vt:lpstr>Dataset</vt:lpstr>
      <vt:lpstr>PowerPoint Presentation</vt:lpstr>
      <vt:lpstr>Model Strategy</vt:lpstr>
      <vt:lpstr>Feature Importance for marketing</vt:lpstr>
      <vt:lpstr>Extra Strategy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Saikia, Bhaskar</dc:creator>
  <cp:lastModifiedBy>Saikia, Bhaskar</cp:lastModifiedBy>
  <cp:revision>23</cp:revision>
  <dcterms:created xsi:type="dcterms:W3CDTF">2023-11-22T12:57:14Z</dcterms:created>
  <dcterms:modified xsi:type="dcterms:W3CDTF">2024-02-28T14:42:02Z</dcterms:modified>
</cp:coreProperties>
</file>